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notesSlides/notesSlide2.xml" ContentType="application/vnd.openxmlformats-officedocument.presentationml.notesSlide+xml"/>
  <Override PartName="/ppt/charts/chart6.xml" ContentType="application/vnd.openxmlformats-officedocument.drawingml.chart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7.xml" ContentType="application/vnd.openxmlformats-officedocument.drawingml.char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37" r:id="rId1"/>
  </p:sldMasterIdLst>
  <p:notesMasterIdLst>
    <p:notesMasterId r:id="rId28"/>
  </p:notesMasterIdLst>
  <p:handoutMasterIdLst>
    <p:handoutMasterId r:id="rId29"/>
  </p:handoutMasterIdLst>
  <p:sldIdLst>
    <p:sldId id="256" r:id="rId2"/>
    <p:sldId id="443" r:id="rId3"/>
    <p:sldId id="445" r:id="rId4"/>
    <p:sldId id="453" r:id="rId5"/>
    <p:sldId id="489" r:id="rId6"/>
    <p:sldId id="454" r:id="rId7"/>
    <p:sldId id="490" r:id="rId8"/>
    <p:sldId id="375" r:id="rId9"/>
    <p:sldId id="484" r:id="rId10"/>
    <p:sldId id="293" r:id="rId11"/>
    <p:sldId id="446" r:id="rId12"/>
    <p:sldId id="487" r:id="rId13"/>
    <p:sldId id="284" r:id="rId14"/>
    <p:sldId id="291" r:id="rId15"/>
    <p:sldId id="468" r:id="rId16"/>
    <p:sldId id="482" r:id="rId17"/>
    <p:sldId id="483" r:id="rId18"/>
    <p:sldId id="300" r:id="rId19"/>
    <p:sldId id="464" r:id="rId20"/>
    <p:sldId id="491" r:id="rId21"/>
    <p:sldId id="492" r:id="rId22"/>
    <p:sldId id="488" r:id="rId23"/>
    <p:sldId id="472" r:id="rId24"/>
    <p:sldId id="460" r:id="rId25"/>
    <p:sldId id="480" r:id="rId26"/>
    <p:sldId id="274" r:id="rId27"/>
  </p:sldIdLst>
  <p:sldSz cx="9144000" cy="6858000" type="screen4x3"/>
  <p:notesSz cx="6797675" cy="9929813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gnieszka Kopytowska" initials="AK" lastIdx="1" clrIdx="0">
    <p:extLst>
      <p:ext uri="{19B8F6BF-5375-455C-9EA6-DF929625EA0E}">
        <p15:presenceInfo xmlns:p15="http://schemas.microsoft.com/office/powerpoint/2012/main" userId="S-1-5-21-867622238-2313713743-1916570398-118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99CCFF"/>
    <a:srgbClr val="CCECFF"/>
    <a:srgbClr val="CCFFFF"/>
    <a:srgbClr val="CCCCFF"/>
    <a:srgbClr val="0099FF"/>
    <a:srgbClr val="0000CC"/>
    <a:srgbClr val="000099"/>
    <a:srgbClr val="6699FF"/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404" autoAdjust="0"/>
    <p:restoredTop sz="94662" autoAdjust="0"/>
  </p:normalViewPr>
  <p:slideViewPr>
    <p:cSldViewPr>
      <p:cViewPr varScale="1">
        <p:scale>
          <a:sx n="108" d="100"/>
          <a:sy n="108" d="100"/>
        </p:scale>
        <p:origin x="2064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704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6.xlsx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l-PL" dirty="0">
                <a:solidFill>
                  <a:schemeClr val="accent1">
                    <a:lumMod val="50000"/>
                  </a:schemeClr>
                </a:solidFill>
                <a:latin typeface="Abadi" panose="020B0604020104020204" pitchFamily="34" charset="0"/>
              </a:rPr>
              <a:t>Liczebność u</a:t>
            </a:r>
            <a:r>
              <a:rPr lang="en-US" dirty="0" err="1">
                <a:solidFill>
                  <a:schemeClr val="accent1">
                    <a:lumMod val="50000"/>
                  </a:schemeClr>
                </a:solidFill>
                <a:latin typeface="Abadi" panose="020B0604020104020204" pitchFamily="34" charset="0"/>
              </a:rPr>
              <a:t>czni</a:t>
            </a:r>
            <a:r>
              <a:rPr lang="pl-PL" dirty="0">
                <a:solidFill>
                  <a:schemeClr val="accent1">
                    <a:lumMod val="50000"/>
                  </a:schemeClr>
                </a:solidFill>
                <a:latin typeface="Abadi" panose="020B0604020104020204" pitchFamily="34" charset="0"/>
              </a:rPr>
              <a:t>ów w szkołach (klasy I – VIII) prowadzonych </a:t>
            </a:r>
          </a:p>
          <a:p>
            <a:pPr>
              <a:defRPr/>
            </a:pPr>
            <a:r>
              <a:rPr lang="pl-PL" dirty="0">
                <a:solidFill>
                  <a:schemeClr val="accent1">
                    <a:lumMod val="50000"/>
                  </a:schemeClr>
                </a:solidFill>
                <a:latin typeface="Abadi" panose="020B0604020104020204" pitchFamily="34" charset="0"/>
              </a:rPr>
              <a:t>przez Gminę Drzewica  (652 uczniów)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  <a:latin typeface="Abadi" panose="020B0604020104020204" pitchFamily="34" charset="0"/>
              </a:rPr>
              <a:t> </a:t>
            </a:r>
          </a:p>
        </c:rich>
      </c:tx>
      <c:layout>
        <c:manualLayout>
          <c:xMode val="edge"/>
          <c:yMode val="edge"/>
          <c:x val="0.10762533671122153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title>
    <c:autoTitleDeleted val="0"/>
    <c:plotArea>
      <c:layout>
        <c:manualLayout>
          <c:layoutTarget val="inner"/>
          <c:xMode val="edge"/>
          <c:yMode val="edge"/>
          <c:x val="5.7883254319647547E-2"/>
          <c:y val="0.1494164136897598"/>
          <c:w val="0.50531020232724599"/>
          <c:h val="0.77151158213353599"/>
        </c:manualLayout>
      </c:layout>
      <c:pieChart>
        <c:varyColors val="1"/>
        <c:ser>
          <c:idx val="0"/>
          <c:order val="0"/>
          <c:tx>
            <c:strRef>
              <c:f>Arkusz1!$B$1</c:f>
              <c:strCache>
                <c:ptCount val="1"/>
                <c:pt idx="0">
                  <c:v>uczniowie 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0-7CE9-4D6E-9FFC-243CB4038187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7CE9-4D6E-9FFC-243CB4038187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3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3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2-7CE9-4D6E-9FFC-243CB4038187}"/>
              </c:ext>
            </c:extLst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4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4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7CE9-4D6E-9FFC-243CB4038187}"/>
              </c:ext>
            </c:extLst>
          </c:dPt>
          <c:dPt>
            <c:idx val="4"/>
            <c:bubble3D val="0"/>
            <c:spPr>
              <a:gradFill rotWithShape="1">
                <a:gsLst>
                  <a:gs pos="0">
                    <a:schemeClr val="accent5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5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5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C872-46AC-B005-595E25151A6B}"/>
              </c:ext>
            </c:extLst>
          </c:dPt>
          <c:dPt>
            <c:idx val="5"/>
            <c:bubble3D val="0"/>
            <c:spPr>
              <a:gradFill rotWithShape="1">
                <a:gsLst>
                  <a:gs pos="0">
                    <a:schemeClr val="accent6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6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6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C872-46AC-B005-595E25151A6B}"/>
              </c:ext>
            </c:extLst>
          </c:dPt>
          <c:dPt>
            <c:idx val="6"/>
            <c:bubble3D val="0"/>
            <c:spPr>
              <a:gradFill rotWithShape="1">
                <a:gsLst>
                  <a:gs pos="0">
                    <a:schemeClr val="accent1">
                      <a:lumMod val="6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lumMod val="6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6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0-3251-4326-ABCC-586CEBB0C9EE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/>
                      <a:t>362</a:t>
                    </a: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7CE9-4D6E-9FFC-243CB4038187}"/>
                </c:ext>
              </c:extLst>
            </c:dLbl>
            <c:dLbl>
              <c:idx val="1"/>
              <c:layout>
                <c:manualLayout>
                  <c:x val="4.2661129637690531E-2"/>
                  <c:y val="-4.8709983041432911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73</a:t>
                    </a: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7CE9-4D6E-9FFC-243CB4038187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dirty="0"/>
                      <a:t>45</a:t>
                    </a: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7CE9-4D6E-9FFC-243CB4038187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 dirty="0"/>
                      <a:t>120</a:t>
                    </a: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7CE9-4D6E-9FFC-243CB4038187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r>
                      <a:rPr lang="en-US" dirty="0"/>
                      <a:t>52</a:t>
                    </a: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3251-4326-ABCC-586CEBB0C9EE}"/>
                </c:ext>
              </c:extLst>
            </c:dLbl>
            <c:dLbl>
              <c:idx val="7"/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7CE9-4D6E-9FFC-243CB4038187}"/>
                </c:ext>
              </c:extLst>
            </c:dLbl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bestFit"/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/>
            </c:extLst>
          </c:dLbls>
          <c:cat>
            <c:strRef>
              <c:f>Arkusz1!$A$2:$A$8</c:f>
              <c:strCache>
                <c:ptCount val="7"/>
                <c:pt idx="0">
                  <c:v>Szkoła Podstawowa im. Polskich Olimpijczyków w Drzewicy</c:v>
                </c:pt>
                <c:pt idx="1">
                  <c:v>Szkoła Podstawowa w Brzustowcu</c:v>
                </c:pt>
                <c:pt idx="2">
                  <c:v>Szkoła Podstawowa w Idzikowicach</c:v>
                </c:pt>
                <c:pt idx="3">
                  <c:v>Szkoła Podstawowa im. Mikołaja Kopernika w Radzicach Dużych</c:v>
                </c:pt>
                <c:pt idx="6">
                  <c:v>Szkoła Podstawowa im. Stefana Żeromskiego w Domasznie</c:v>
                </c:pt>
              </c:strCache>
            </c:strRef>
          </c:cat>
          <c:val>
            <c:numRef>
              <c:f>Arkusz1!$B$2:$B$8</c:f>
              <c:numCache>
                <c:formatCode>General</c:formatCode>
                <c:ptCount val="7"/>
                <c:pt idx="0">
                  <c:v>434</c:v>
                </c:pt>
                <c:pt idx="1">
                  <c:v>91</c:v>
                </c:pt>
                <c:pt idx="2">
                  <c:v>62</c:v>
                </c:pt>
                <c:pt idx="3">
                  <c:v>126</c:v>
                </c:pt>
                <c:pt idx="6">
                  <c:v>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7CE9-4D6E-9FFC-243CB4038187}"/>
            </c:ext>
          </c:extLst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nauczyciele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F-C872-46AC-B005-595E25151A6B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1-C872-46AC-B005-595E25151A6B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3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3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3-C872-46AC-B005-595E25151A6B}"/>
              </c:ext>
            </c:extLst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4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4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5-C872-46AC-B005-595E25151A6B}"/>
              </c:ext>
            </c:extLst>
          </c:dPt>
          <c:dPt>
            <c:idx val="4"/>
            <c:bubble3D val="0"/>
            <c:spPr>
              <a:gradFill rotWithShape="1">
                <a:gsLst>
                  <a:gs pos="0">
                    <a:schemeClr val="accent5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5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5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7-C872-46AC-B005-595E25151A6B}"/>
              </c:ext>
            </c:extLst>
          </c:dPt>
          <c:dPt>
            <c:idx val="5"/>
            <c:bubble3D val="0"/>
            <c:spPr>
              <a:gradFill rotWithShape="1">
                <a:gsLst>
                  <a:gs pos="0">
                    <a:schemeClr val="accent6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6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6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9-C872-46AC-B005-595E25151A6B}"/>
              </c:ext>
            </c:extLst>
          </c:dPt>
          <c:dPt>
            <c:idx val="6"/>
            <c:bubble3D val="0"/>
            <c:spPr>
              <a:gradFill rotWithShape="1">
                <a:gsLst>
                  <a:gs pos="0">
                    <a:schemeClr val="accent1">
                      <a:lumMod val="6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lumMod val="6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6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B-C872-46AC-B005-595E25151A6B}"/>
              </c:ext>
            </c:extLst>
          </c:dPt>
          <c:cat>
            <c:strRef>
              <c:f>Arkusz1!$A$2:$A$8</c:f>
              <c:strCache>
                <c:ptCount val="7"/>
                <c:pt idx="0">
                  <c:v>Szkoła Podstawowa im. Polskich Olimpijczyków w Drzewicy</c:v>
                </c:pt>
                <c:pt idx="1">
                  <c:v>Szkoła Podstawowa w Brzustowcu</c:v>
                </c:pt>
                <c:pt idx="2">
                  <c:v>Szkoła Podstawowa w Idzikowicach</c:v>
                </c:pt>
                <c:pt idx="3">
                  <c:v>Szkoła Podstawowa im. Mikołaja Kopernika w Radzicach Dużych</c:v>
                </c:pt>
                <c:pt idx="6">
                  <c:v>Szkoła Podstawowa im. Stefana Żeromskiego w Domasznie</c:v>
                </c:pt>
              </c:strCache>
            </c:strRef>
          </c:cat>
          <c:val>
            <c:numRef>
              <c:f>Arkusz1!$C$2:$C$8</c:f>
              <c:numCache>
                <c:formatCode>General</c:formatCode>
                <c:ptCount val="7"/>
                <c:pt idx="0">
                  <c:v>50</c:v>
                </c:pt>
                <c:pt idx="1">
                  <c:v>15</c:v>
                </c:pt>
                <c:pt idx="2">
                  <c:v>10</c:v>
                </c:pt>
                <c:pt idx="3">
                  <c:v>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7CE9-4D6E-9FFC-243CB4038187}"/>
            </c:ext>
          </c:extLst>
        </c:ser>
        <c:ser>
          <c:idx val="2"/>
          <c:order val="2"/>
          <c:tx>
            <c:strRef>
              <c:f>Arkusz1!$D$1</c:f>
              <c:strCache>
                <c:ptCount val="1"/>
                <c:pt idx="0">
                  <c:v>oddziały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D-C872-46AC-B005-595E25151A6B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F-C872-46AC-B005-595E25151A6B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3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3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21-C872-46AC-B005-595E25151A6B}"/>
              </c:ext>
            </c:extLst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4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4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23-C872-46AC-B005-595E25151A6B}"/>
              </c:ext>
            </c:extLst>
          </c:dPt>
          <c:dPt>
            <c:idx val="4"/>
            <c:bubble3D val="0"/>
            <c:spPr>
              <a:gradFill rotWithShape="1">
                <a:gsLst>
                  <a:gs pos="0">
                    <a:schemeClr val="accent5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5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5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25-C872-46AC-B005-595E25151A6B}"/>
              </c:ext>
            </c:extLst>
          </c:dPt>
          <c:dPt>
            <c:idx val="5"/>
            <c:bubble3D val="0"/>
            <c:spPr>
              <a:gradFill rotWithShape="1">
                <a:gsLst>
                  <a:gs pos="0">
                    <a:schemeClr val="accent6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6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6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27-C872-46AC-B005-595E25151A6B}"/>
              </c:ext>
            </c:extLst>
          </c:dPt>
          <c:dPt>
            <c:idx val="6"/>
            <c:bubble3D val="0"/>
            <c:spPr>
              <a:gradFill rotWithShape="1">
                <a:gsLst>
                  <a:gs pos="0">
                    <a:schemeClr val="accent1">
                      <a:lumMod val="6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lumMod val="6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6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29-C872-46AC-B005-595E25151A6B}"/>
              </c:ext>
            </c:extLst>
          </c:dPt>
          <c:cat>
            <c:strRef>
              <c:f>Arkusz1!$A$2:$A$8</c:f>
              <c:strCache>
                <c:ptCount val="7"/>
                <c:pt idx="0">
                  <c:v>Szkoła Podstawowa im. Polskich Olimpijczyków w Drzewicy</c:v>
                </c:pt>
                <c:pt idx="1">
                  <c:v>Szkoła Podstawowa w Brzustowcu</c:v>
                </c:pt>
                <c:pt idx="2">
                  <c:v>Szkoła Podstawowa w Idzikowicach</c:v>
                </c:pt>
                <c:pt idx="3">
                  <c:v>Szkoła Podstawowa im. Mikołaja Kopernika w Radzicach Dużych</c:v>
                </c:pt>
                <c:pt idx="6">
                  <c:v>Szkoła Podstawowa im. Stefana Żeromskiego w Domasznie</c:v>
                </c:pt>
              </c:strCache>
            </c:strRef>
          </c:cat>
          <c:val>
            <c:numRef>
              <c:f>Arkusz1!$D$2:$D$8</c:f>
              <c:numCache>
                <c:formatCode>General</c:formatCode>
                <c:ptCount val="7"/>
                <c:pt idx="0">
                  <c:v>27</c:v>
                </c:pt>
                <c:pt idx="1">
                  <c:v>8</c:v>
                </c:pt>
                <c:pt idx="2">
                  <c:v>7</c:v>
                </c:pt>
                <c:pt idx="3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7CE9-4D6E-9FFC-243CB403818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egendEntry>
        <c:idx val="4"/>
        <c:delete val="1"/>
      </c:legendEntry>
      <c:legendEntry>
        <c:idx val="5"/>
        <c:delete val="1"/>
      </c:legendEntry>
      <c:layout>
        <c:manualLayout>
          <c:xMode val="edge"/>
          <c:yMode val="edge"/>
          <c:x val="0.61253565177639646"/>
          <c:y val="0.18244597346262315"/>
          <c:w val="0.3531885573734066"/>
          <c:h val="0.7452238282943406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Rok szkolny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Arkusz1!$A$2:$A$7</c:f>
              <c:strCache>
                <c:ptCount val="6"/>
                <c:pt idx="0">
                  <c:v>2018/2019</c:v>
                </c:pt>
                <c:pt idx="1">
                  <c:v>2019/2020</c:v>
                </c:pt>
                <c:pt idx="2">
                  <c:v>2020/2021</c:v>
                </c:pt>
                <c:pt idx="3">
                  <c:v>2021/2022</c:v>
                </c:pt>
                <c:pt idx="4">
                  <c:v>2022/2023</c:v>
                </c:pt>
                <c:pt idx="5">
                  <c:v>2023/2024</c:v>
                </c:pt>
              </c:strCache>
            </c:strRef>
          </c:cat>
          <c:val>
            <c:numRef>
              <c:f>Arkusz1!$B$2:$B$7</c:f>
              <c:numCache>
                <c:formatCode>General</c:formatCode>
                <c:ptCount val="6"/>
                <c:pt idx="0">
                  <c:v>935</c:v>
                </c:pt>
                <c:pt idx="1">
                  <c:v>822</c:v>
                </c:pt>
                <c:pt idx="2">
                  <c:v>786</c:v>
                </c:pt>
                <c:pt idx="3">
                  <c:v>760</c:v>
                </c:pt>
                <c:pt idx="4">
                  <c:v>716</c:v>
                </c:pt>
                <c:pt idx="5">
                  <c:v>652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884-43A9-AAC2-7D55C2B7725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93750536"/>
        <c:axId val="493751616"/>
      </c:barChart>
      <c:catAx>
        <c:axId val="4937505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493751616"/>
        <c:crosses val="autoZero"/>
        <c:auto val="1"/>
        <c:lblAlgn val="ctr"/>
        <c:lblOffset val="100"/>
        <c:noMultiLvlLbl val="0"/>
      </c:catAx>
      <c:valAx>
        <c:axId val="4937516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4937505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l-PL" dirty="0">
                <a:solidFill>
                  <a:schemeClr val="accent1">
                    <a:lumMod val="50000"/>
                  </a:schemeClr>
                </a:solidFill>
                <a:latin typeface="Abadi" panose="020B0604020104020204" pitchFamily="34" charset="0"/>
              </a:rPr>
              <a:t>Liczebność</a:t>
            </a:r>
            <a:r>
              <a:rPr lang="pl-PL" baseline="0" dirty="0">
                <a:solidFill>
                  <a:schemeClr val="accent1">
                    <a:lumMod val="50000"/>
                  </a:schemeClr>
                </a:solidFill>
                <a:latin typeface="Abadi" panose="020B0604020104020204" pitchFamily="34" charset="0"/>
              </a:rPr>
              <a:t> wychowanków</a:t>
            </a:r>
            <a:r>
              <a:rPr lang="pl-PL" dirty="0">
                <a:solidFill>
                  <a:schemeClr val="accent1">
                    <a:lumMod val="50000"/>
                  </a:schemeClr>
                </a:solidFill>
                <a:latin typeface="Abadi" panose="020B0604020104020204" pitchFamily="34" charset="0"/>
              </a:rPr>
              <a:t> w przedszkolu i oddziałach przedszkolnych prowadzonych przez Gminę Drzewica                (341 wychowanków</a:t>
            </a:r>
            <a:r>
              <a:rPr lang="pl-PL" baseline="0" dirty="0">
                <a:solidFill>
                  <a:schemeClr val="accent1">
                    <a:lumMod val="50000"/>
                  </a:schemeClr>
                </a:solidFill>
                <a:latin typeface="Abadi" panose="020B0604020104020204" pitchFamily="34" charset="0"/>
              </a:rPr>
              <a:t>)</a:t>
            </a:r>
            <a:endParaRPr lang="en-US" dirty="0">
              <a:solidFill>
                <a:schemeClr val="accent1">
                  <a:lumMod val="50000"/>
                </a:schemeClr>
              </a:solidFill>
              <a:latin typeface="Abadi" panose="020B0604020104020204" pitchFamily="34" charset="0"/>
            </a:endParaRPr>
          </a:p>
        </c:rich>
      </c:tx>
      <c:layout>
        <c:manualLayout>
          <c:xMode val="edge"/>
          <c:yMode val="edge"/>
          <c:x val="7.2521040800099218E-2"/>
          <c:y val="2.2046161537606934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title>
    <c:autoTitleDeleted val="0"/>
    <c:plotArea>
      <c:layout>
        <c:manualLayout>
          <c:layoutTarget val="inner"/>
          <c:xMode val="edge"/>
          <c:yMode val="edge"/>
          <c:x val="2.7199652713484509E-2"/>
          <c:y val="0.2051018405362367"/>
          <c:w val="0.54994133882243534"/>
          <c:h val="0.79191552790430697"/>
        </c:manualLayout>
      </c:layout>
      <c:pieChart>
        <c:varyColors val="1"/>
        <c:ser>
          <c:idx val="0"/>
          <c:order val="0"/>
          <c:tx>
            <c:strRef>
              <c:f>Arkusz1!$B$1</c:f>
              <c:strCache>
                <c:ptCount val="1"/>
                <c:pt idx="0">
                  <c:v>Sprzedaż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18CD-4F0C-ADE4-5C3F658ED5A5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18CD-4F0C-ADE4-5C3F658ED5A5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3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3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2-18CD-4F0C-ADE4-5C3F658ED5A5}"/>
              </c:ext>
            </c:extLst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4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4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8-18CD-4F0C-ADE4-5C3F658ED5A5}"/>
              </c:ext>
            </c:extLst>
          </c:dPt>
          <c:dPt>
            <c:idx val="4"/>
            <c:bubble3D val="0"/>
            <c:spPr>
              <a:gradFill rotWithShape="1">
                <a:gsLst>
                  <a:gs pos="0">
                    <a:schemeClr val="accent5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5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5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18CD-4F0C-ADE4-5C3F658ED5A5}"/>
              </c:ext>
            </c:extLst>
          </c:dPt>
          <c:dPt>
            <c:idx val="5"/>
            <c:bubble3D val="0"/>
            <c:spPr>
              <a:gradFill rotWithShape="1">
                <a:gsLst>
                  <a:gs pos="0">
                    <a:schemeClr val="accent6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6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6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6-18CD-4F0C-ADE4-5C3F658ED5A5}"/>
              </c:ext>
            </c:extLst>
          </c:dPt>
          <c:dPt>
            <c:idx val="6"/>
            <c:bubble3D val="0"/>
            <c:spPr>
              <a:gradFill rotWithShape="1">
                <a:gsLst>
                  <a:gs pos="0">
                    <a:schemeClr val="accent1">
                      <a:lumMod val="6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lumMod val="6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6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18CD-4F0C-ADE4-5C3F658ED5A5}"/>
              </c:ext>
            </c:extLst>
          </c:dPt>
          <c:dPt>
            <c:idx val="7"/>
            <c:bubble3D val="0"/>
            <c:spPr>
              <a:gradFill rotWithShape="1">
                <a:gsLst>
                  <a:gs pos="0">
                    <a:schemeClr val="accent2">
                      <a:lumMod val="6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lumMod val="6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6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F-2C89-4933-A3A1-3769E5F8F399}"/>
              </c:ext>
            </c:extLst>
          </c:dPt>
          <c:dPt>
            <c:idx val="8"/>
            <c:bubble3D val="0"/>
            <c:spPr>
              <a:gradFill rotWithShape="1">
                <a:gsLst>
                  <a:gs pos="0">
                    <a:schemeClr val="accent3">
                      <a:lumMod val="6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3">
                      <a:lumMod val="6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3">
                      <a:lumMod val="6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1-2C89-4933-A3A1-3769E5F8F399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/>
                      <a:t>39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9-18CD-4F0C-ADE4-5C3F658ED5A5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8CD-4F0C-ADE4-5C3F658ED5A5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8CD-4F0C-ADE4-5C3F658ED5A5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 dirty="0"/>
                      <a:t>24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8-18CD-4F0C-ADE4-5C3F658ED5A5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 dirty="0"/>
                      <a:t>23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18CD-4F0C-ADE4-5C3F658ED5A5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r>
                      <a:rPr lang="en-US" dirty="0"/>
                      <a:t>47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6-18CD-4F0C-ADE4-5C3F658ED5A5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r>
                      <a:rPr lang="en-US" dirty="0"/>
                      <a:t>146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18CD-4F0C-ADE4-5C3F658ED5A5}"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r>
                      <a:rPr lang="en-US" dirty="0"/>
                      <a:t>12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F-2C89-4933-A3A1-3769E5F8F399}"/>
                </c:ext>
              </c:extLst>
            </c:dLbl>
            <c:dLbl>
              <c:idx val="8"/>
              <c:tx>
                <c:rich>
                  <a:bodyPr/>
                  <a:lstStyle/>
                  <a:p>
                    <a:r>
                      <a:rPr lang="en-US" dirty="0"/>
                      <a:t>50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1-2C89-4933-A3A1-3769E5F8F399}"/>
                </c:ext>
              </c:extLst>
            </c:dLbl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Arkusz1!$A$2:$A$10</c:f>
              <c:strCache>
                <c:ptCount val="9"/>
                <c:pt idx="0">
                  <c:v>Szkoła Podstawowa w Brzustowcu</c:v>
                </c:pt>
                <c:pt idx="3">
                  <c:v>Szkoła Podstawowa w Idzikowicach</c:v>
                </c:pt>
                <c:pt idx="4">
                  <c:v>Szkoła Podstawowa im. Stefana Żeromskiego w Domasznie</c:v>
                </c:pt>
                <c:pt idx="5">
                  <c:v>Szkoła Podstawowa im. Mikołaja Kopernika w Radzicach Dużych</c:v>
                </c:pt>
                <c:pt idx="6">
                  <c:v>Przedszkole Samorządowe w Drzewicy</c:v>
                </c:pt>
                <c:pt idx="7">
                  <c:v>Punkt Przedszkolny w Jelni</c:v>
                </c:pt>
                <c:pt idx="8">
                  <c:v>Szkoła Podstawowa im. Polskich Olimpijczyków w Drzewicy</c:v>
                </c:pt>
              </c:strCache>
            </c:strRef>
          </c:cat>
          <c:val>
            <c:numRef>
              <c:f>Arkusz1!$B$2:$B$10</c:f>
              <c:numCache>
                <c:formatCode>General</c:formatCode>
                <c:ptCount val="9"/>
                <c:pt idx="0">
                  <c:v>24</c:v>
                </c:pt>
                <c:pt idx="3">
                  <c:v>20</c:v>
                </c:pt>
                <c:pt idx="4">
                  <c:v>18</c:v>
                </c:pt>
                <c:pt idx="5">
                  <c:v>41</c:v>
                </c:pt>
                <c:pt idx="6">
                  <c:v>162</c:v>
                </c:pt>
                <c:pt idx="7">
                  <c:v>14</c:v>
                </c:pt>
                <c:pt idx="8">
                  <c:v>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8CD-4F0C-ADE4-5C3F658ED5A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egendEntry>
        <c:idx val="1"/>
        <c:delete val="1"/>
      </c:legendEntry>
      <c:legendEntry>
        <c:idx val="2"/>
        <c:delete val="1"/>
      </c:legendEntry>
      <c:layout>
        <c:manualLayout>
          <c:xMode val="edge"/>
          <c:yMode val="edge"/>
          <c:x val="0.61693729747867365"/>
          <c:y val="0.16258731668703477"/>
          <c:w val="0.2413925926388657"/>
          <c:h val="0.8122043731252083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Lata szkolne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Arkusz1!$A$2:$A$7</c:f>
              <c:strCache>
                <c:ptCount val="6"/>
                <c:pt idx="0">
                  <c:v>2018/2019</c:v>
                </c:pt>
                <c:pt idx="1">
                  <c:v>2019/2020</c:v>
                </c:pt>
                <c:pt idx="2">
                  <c:v>2020/2021</c:v>
                </c:pt>
                <c:pt idx="3">
                  <c:v>2021/2022</c:v>
                </c:pt>
                <c:pt idx="4">
                  <c:v>2022/2023</c:v>
                </c:pt>
                <c:pt idx="5">
                  <c:v>2023/2024</c:v>
                </c:pt>
              </c:strCache>
            </c:strRef>
          </c:cat>
          <c:val>
            <c:numRef>
              <c:f>Arkusz1!$B$2:$B$7</c:f>
              <c:numCache>
                <c:formatCode>General</c:formatCode>
                <c:ptCount val="6"/>
                <c:pt idx="0">
                  <c:v>308</c:v>
                </c:pt>
                <c:pt idx="1">
                  <c:v>308</c:v>
                </c:pt>
                <c:pt idx="2">
                  <c:v>265</c:v>
                </c:pt>
                <c:pt idx="3">
                  <c:v>308</c:v>
                </c:pt>
                <c:pt idx="4">
                  <c:v>321</c:v>
                </c:pt>
                <c:pt idx="5">
                  <c:v>341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884-43A9-AAC2-7D55C2B7725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93750536"/>
        <c:axId val="493751616"/>
      </c:barChart>
      <c:catAx>
        <c:axId val="4937505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493751616"/>
        <c:crosses val="autoZero"/>
        <c:auto val="1"/>
        <c:lblAlgn val="ctr"/>
        <c:lblOffset val="100"/>
        <c:noMultiLvlLbl val="0"/>
      </c:catAx>
      <c:valAx>
        <c:axId val="4937516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4937505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3.2277631962671333E-2"/>
          <c:y val="3.4355886643321225E-2"/>
          <c:w val="0.8073824553402047"/>
          <c:h val="0.6673844504431888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Liczba nauczycieli i oddziałow w szkołach</c:v>
                </c:pt>
              </c:strCache>
            </c:strRef>
          </c:tx>
          <c:invertIfNegative val="0"/>
          <c:cat>
            <c:strRef>
              <c:f>Arkusz1!$A$2:$A$9</c:f>
              <c:strCache>
                <c:ptCount val="7"/>
                <c:pt idx="0">
                  <c:v>Szkoła Podstawowa w Drzewicy</c:v>
                </c:pt>
                <c:pt idx="1">
                  <c:v>Szkoła Podstawowa w Brzustowcu</c:v>
                </c:pt>
                <c:pt idx="2">
                  <c:v>Szkoła Podstawowa w Idzikowicach</c:v>
                </c:pt>
                <c:pt idx="3">
                  <c:v>Szkoła Podstawowa w Radzicach Dużych</c:v>
                </c:pt>
                <c:pt idx="4">
                  <c:v>Szkoła Podstawowa im. Stefana Żeromskiego w Domasznie</c:v>
                </c:pt>
                <c:pt idx="5">
                  <c:v>Przedszkole Samorządowe w Drzewicy</c:v>
                </c:pt>
                <c:pt idx="6">
                  <c:v>Punkt Przedszkolny</c:v>
                </c:pt>
              </c:strCache>
            </c:strRef>
          </c:cat>
          <c:val>
            <c:numRef>
              <c:f>Arkusz1!$B$2:$B$9</c:f>
              <c:numCache>
                <c:formatCode>General</c:formatCode>
                <c:ptCount val="8"/>
                <c:pt idx="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FE3-4EDD-BBC0-9E90309C2641}"/>
            </c:ext>
          </c:extLst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nauczyciele</c:v>
                </c:pt>
              </c:strCache>
            </c:strRef>
          </c:tx>
          <c:spPr>
            <a:solidFill>
              <a:srgbClr val="000099"/>
            </a:solidFill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/>
                      <a:t>38,18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DDD0-49AF-8C81-95012EBC8E5E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dirty="0"/>
                      <a:t>14,31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DDD0-49AF-8C81-95012EBC8E5E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12,68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EFDE-4DA3-A710-0817D9384128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 dirty="0"/>
                      <a:t>17,85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C86E-4C3D-9B3A-5541DB6C029F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/>
                      <a:t>13,83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EFDE-4DA3-A710-0817D9384128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r>
                      <a:rPr lang="en-US"/>
                      <a:t>12,26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EFDE-4DA3-A710-0817D9384128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r>
                      <a:rPr lang="en-US"/>
                      <a:t>1,67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EFDE-4DA3-A710-0817D9384128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Arkusz1!$A$2:$A$9</c:f>
              <c:strCache>
                <c:ptCount val="7"/>
                <c:pt idx="0">
                  <c:v>Szkoła Podstawowa w Drzewicy</c:v>
                </c:pt>
                <c:pt idx="1">
                  <c:v>Szkoła Podstawowa w Brzustowcu</c:v>
                </c:pt>
                <c:pt idx="2">
                  <c:v>Szkoła Podstawowa w Idzikowicach</c:v>
                </c:pt>
                <c:pt idx="3">
                  <c:v>Szkoła Podstawowa w Radzicach Dużych</c:v>
                </c:pt>
                <c:pt idx="4">
                  <c:v>Szkoła Podstawowa im. Stefana Żeromskiego w Domasznie</c:v>
                </c:pt>
                <c:pt idx="5">
                  <c:v>Przedszkole Samorządowe w Drzewicy</c:v>
                </c:pt>
                <c:pt idx="6">
                  <c:v>Punkt Przedszkolny</c:v>
                </c:pt>
              </c:strCache>
            </c:strRef>
          </c:cat>
          <c:val>
            <c:numRef>
              <c:f>Arkusz1!$C$2:$C$9</c:f>
              <c:numCache>
                <c:formatCode>General</c:formatCode>
                <c:ptCount val="8"/>
                <c:pt idx="0">
                  <c:v>38.450000000000003</c:v>
                </c:pt>
                <c:pt idx="1">
                  <c:v>14.31</c:v>
                </c:pt>
                <c:pt idx="2">
                  <c:v>12.68</c:v>
                </c:pt>
                <c:pt idx="3">
                  <c:v>17.850000000000001</c:v>
                </c:pt>
                <c:pt idx="4">
                  <c:v>13.83</c:v>
                </c:pt>
                <c:pt idx="5">
                  <c:v>12.26</c:v>
                </c:pt>
                <c:pt idx="6">
                  <c:v>1.67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FE3-4EDD-BBC0-9E90309C2641}"/>
            </c:ext>
          </c:extLst>
        </c:ser>
        <c:ser>
          <c:idx val="2"/>
          <c:order val="2"/>
          <c:tx>
            <c:strRef>
              <c:f>Arkusz1!$D$1</c:f>
              <c:strCache>
                <c:ptCount val="1"/>
                <c:pt idx="0">
                  <c:v>oddziały</c:v>
                </c:pt>
              </c:strCache>
            </c:strRef>
          </c:tx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/>
                      <a:t>18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8AD5-4DBA-9B7C-D2042AA7C800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dirty="0"/>
                      <a:t>10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8AD5-4DBA-9B7C-D2042AA7C800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dirty="0"/>
                      <a:t>9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8AD5-4DBA-9B7C-D2042AA7C800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Arkusz1!$A$2:$A$9</c:f>
              <c:strCache>
                <c:ptCount val="7"/>
                <c:pt idx="0">
                  <c:v>Szkoła Podstawowa w Drzewicy</c:v>
                </c:pt>
                <c:pt idx="1">
                  <c:v>Szkoła Podstawowa w Brzustowcu</c:v>
                </c:pt>
                <c:pt idx="2">
                  <c:v>Szkoła Podstawowa w Idzikowicach</c:v>
                </c:pt>
                <c:pt idx="3">
                  <c:v>Szkoła Podstawowa w Radzicach Dużych</c:v>
                </c:pt>
                <c:pt idx="4">
                  <c:v>Szkoła Podstawowa im. Stefana Żeromskiego w Domasznie</c:v>
                </c:pt>
                <c:pt idx="5">
                  <c:v>Przedszkole Samorządowe w Drzewicy</c:v>
                </c:pt>
                <c:pt idx="6">
                  <c:v>Punkt Przedszkolny</c:v>
                </c:pt>
              </c:strCache>
            </c:strRef>
          </c:cat>
          <c:val>
            <c:numRef>
              <c:f>Arkusz1!$D$2:$D$9</c:f>
              <c:numCache>
                <c:formatCode>General</c:formatCode>
                <c:ptCount val="8"/>
                <c:pt idx="0">
                  <c:v>19</c:v>
                </c:pt>
                <c:pt idx="1">
                  <c:v>10</c:v>
                </c:pt>
                <c:pt idx="2">
                  <c:v>10</c:v>
                </c:pt>
                <c:pt idx="3">
                  <c:v>10</c:v>
                </c:pt>
                <c:pt idx="4">
                  <c:v>9</c:v>
                </c:pt>
                <c:pt idx="5">
                  <c:v>7</c:v>
                </c:pt>
                <c:pt idx="6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FE3-4EDD-BBC0-9E90309C264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43755648"/>
        <c:axId val="243765632"/>
      </c:barChart>
      <c:catAx>
        <c:axId val="24375564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243765632"/>
        <c:crosses val="autoZero"/>
        <c:auto val="1"/>
        <c:lblAlgn val="ctr"/>
        <c:lblOffset val="100"/>
        <c:noMultiLvlLbl val="0"/>
      </c:catAx>
      <c:valAx>
        <c:axId val="24376563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43755648"/>
        <c:crosses val="autoZero"/>
        <c:crossBetween val="between"/>
      </c:valAx>
    </c:plotArea>
    <c:legend>
      <c:legendPos val="r"/>
      <c:legendEntry>
        <c:idx val="0"/>
        <c:delete val="1"/>
      </c:legendEntry>
      <c:layout>
        <c:manualLayout>
          <c:xMode val="edge"/>
          <c:yMode val="edge"/>
          <c:x val="0.89457275609962261"/>
          <c:y val="4.9539370078740173E-2"/>
          <c:w val="0.10542724390037725"/>
          <c:h val="0.20092125984251971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85556454306338E-2"/>
          <c:y val="8.6698285596791075E-2"/>
          <c:w val="0.87645969424544357"/>
          <c:h val="0.77943391861932421"/>
        </c:manualLayout>
      </c:layout>
      <c:pieChart>
        <c:varyColors val="1"/>
        <c:ser>
          <c:idx val="0"/>
          <c:order val="0"/>
          <c:tx>
            <c:strRef>
              <c:f>Arkusz3!$B$1</c:f>
              <c:strCache>
                <c:ptCount val="1"/>
                <c:pt idx="0">
                  <c:v>Liczba dowożonych uczniów</c:v>
                </c:pt>
              </c:strCache>
            </c:strRef>
          </c:tx>
          <c:spPr>
            <a:ln>
              <a:solidFill>
                <a:srgbClr val="000000"/>
              </a:solidFill>
            </a:ln>
          </c:spPr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/>
                      <a:t>99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C2EA-4567-BF47-E82AD1810817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dirty="0"/>
                      <a:t>101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C2EA-4567-BF47-E82AD1810817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dirty="0"/>
                      <a:t>28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C2EA-4567-BF47-E82AD1810817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 dirty="0"/>
                      <a:t>30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C2EA-4567-BF47-E82AD1810817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 dirty="0"/>
                      <a:t>13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C2EA-4567-BF47-E82AD181081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b="1" baseline="0">
                    <a:solidFill>
                      <a:schemeClr val="bg1"/>
                    </a:solidFill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Arkusz3!$A$3:$A$7</c:f>
              <c:strCache>
                <c:ptCount val="5"/>
                <c:pt idx="0">
                  <c:v>SP Drzewica</c:v>
                </c:pt>
                <c:pt idx="1">
                  <c:v>Radzice Duże</c:v>
                </c:pt>
                <c:pt idx="2">
                  <c:v>Brzustowiec</c:v>
                </c:pt>
                <c:pt idx="3">
                  <c:v>Domaszno</c:v>
                </c:pt>
                <c:pt idx="4">
                  <c:v>Idzikowice</c:v>
                </c:pt>
              </c:strCache>
            </c:strRef>
          </c:cat>
          <c:val>
            <c:numRef>
              <c:f>Arkusz3!$B$3:$B$7</c:f>
              <c:numCache>
                <c:formatCode>General</c:formatCode>
                <c:ptCount val="5"/>
                <c:pt idx="0">
                  <c:v>133</c:v>
                </c:pt>
                <c:pt idx="1">
                  <c:v>92</c:v>
                </c:pt>
                <c:pt idx="2">
                  <c:v>35</c:v>
                </c:pt>
                <c:pt idx="3">
                  <c:v>47</c:v>
                </c:pt>
                <c:pt idx="4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E19-49A9-9BA1-4F8657D32BB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b"/>
      <c:overlay val="0"/>
      <c:txPr>
        <a:bodyPr/>
        <a:lstStyle/>
        <a:p>
          <a:pPr>
            <a:defRPr sz="1400" b="1"/>
          </a:pPr>
          <a:endParaRPr lang="pl-PL"/>
        </a:p>
      </c:txPr>
    </c:legend>
    <c:plotVisOnly val="1"/>
    <c:dispBlanksAs val="gap"/>
    <c:showDLblsOverMax val="0"/>
  </c:chart>
  <c:spPr>
    <a:ln w="28575"/>
  </c:sp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0427924717722445"/>
          <c:y val="4.0668570274869455E-2"/>
          <c:w val="0.74389165889079134"/>
          <c:h val="0.8761479580346928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Otrzymana subwencja oświatowa</c:v>
                </c:pt>
              </c:strCache>
            </c:strRef>
          </c:tx>
          <c:invertIfNegative val="0"/>
          <c:dLbls>
            <c:dLbl>
              <c:idx val="6"/>
              <c:layout>
                <c:manualLayout>
                  <c:x val="7.1116650121312687E-3"/>
                  <c:y val="7.348720512535644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7AE-4771-A2BD-F5F6789F149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/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Arkusz1!$A$3:$A$9</c:f>
              <c:numCache>
                <c:formatCode>General</c:formatCode>
                <c:ptCount val="7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  <c:pt idx="6">
                  <c:v>2023</c:v>
                </c:pt>
              </c:numCache>
            </c:numRef>
          </c:cat>
          <c:val>
            <c:numRef>
              <c:f>Arkusz1!$B$3:$B$9</c:f>
              <c:numCache>
                <c:formatCode>_-* #\ ##0\ _z_ł_-;\-* #\ ##0\ _z_ł_-;_-* "-"\ _z_ł_-;_-@_-</c:formatCode>
                <c:ptCount val="7"/>
                <c:pt idx="0">
                  <c:v>9367876</c:v>
                </c:pt>
                <c:pt idx="1">
                  <c:v>9337263</c:v>
                </c:pt>
                <c:pt idx="2">
                  <c:v>9839618</c:v>
                </c:pt>
                <c:pt idx="3" formatCode="#,##0">
                  <c:v>9769051</c:v>
                </c:pt>
                <c:pt idx="4">
                  <c:v>9977821</c:v>
                </c:pt>
                <c:pt idx="5" formatCode="#,##0">
                  <c:v>10276311</c:v>
                </c:pt>
                <c:pt idx="6">
                  <c:v>11058196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441-46FE-85B5-04BD3B4A7434}"/>
            </c:ext>
          </c:extLst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Środki własne dołożone z budżetu na sfinansowanie oświaty</c:v>
                </c:pt>
              </c:strCache>
            </c:strRef>
          </c:tx>
          <c:invertIfNegative val="0"/>
          <c:dLbls>
            <c:dLbl>
              <c:idx val="0"/>
              <c:spPr>
                <a:solidFill>
                  <a:sysClr val="window" lastClr="FFFFFF"/>
                </a:solidFill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1600" b="1">
                      <a:solidFill>
                        <a:srgbClr val="FF0000"/>
                      </a:solidFill>
                    </a:defRPr>
                  </a:pPr>
                  <a:endParaRPr lang="pl-P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9064-4E3D-A80D-AD8068D76579}"/>
                </c:ext>
              </c:extLst>
            </c:dLbl>
            <c:dLbl>
              <c:idx val="1"/>
              <c:spPr>
                <a:solidFill>
                  <a:sysClr val="window" lastClr="FFFFFF"/>
                </a:solidFill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1600" b="1">
                      <a:solidFill>
                        <a:srgbClr val="FF0000"/>
                      </a:solidFill>
                    </a:defRPr>
                  </a:pPr>
                  <a:endParaRPr lang="pl-P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064-4E3D-A80D-AD8068D76579}"/>
                </c:ext>
              </c:extLst>
            </c:dLbl>
            <c:dLbl>
              <c:idx val="2"/>
              <c:spPr>
                <a:solidFill>
                  <a:sysClr val="window" lastClr="FFFFFF"/>
                </a:solidFill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1600" b="1">
                      <a:solidFill>
                        <a:srgbClr val="FF0000"/>
                      </a:solidFill>
                    </a:defRPr>
                  </a:pPr>
                  <a:endParaRPr lang="pl-P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9064-4E3D-A80D-AD8068D76579}"/>
                </c:ext>
              </c:extLst>
            </c:dLbl>
            <c:dLbl>
              <c:idx val="3"/>
              <c:spPr>
                <a:solidFill>
                  <a:sysClr val="window" lastClr="FFFFFF"/>
                </a:solidFill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1600" b="1">
                      <a:solidFill>
                        <a:srgbClr val="FF0000"/>
                      </a:solidFill>
                    </a:defRPr>
                  </a:pPr>
                  <a:endParaRPr lang="pl-P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064-4E3D-A80D-AD8068D76579}"/>
                </c:ext>
              </c:extLst>
            </c:dLbl>
            <c:dLbl>
              <c:idx val="4"/>
              <c:spPr>
                <a:solidFill>
                  <a:sysClr val="window" lastClr="FFFFFF"/>
                </a:solidFill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1600" b="1">
                      <a:solidFill>
                        <a:srgbClr val="FF0000"/>
                      </a:solidFill>
                    </a:defRPr>
                  </a:pPr>
                  <a:endParaRPr lang="pl-P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064-4E3D-A80D-AD8068D76579}"/>
                </c:ext>
              </c:extLst>
            </c:dLbl>
            <c:dLbl>
              <c:idx val="5"/>
              <c:spPr>
                <a:solidFill>
                  <a:sysClr val="window" lastClr="FFFFFF"/>
                </a:solidFill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1600" b="1">
                      <a:solidFill>
                        <a:srgbClr val="FF0000"/>
                      </a:solidFill>
                    </a:defRPr>
                  </a:pPr>
                  <a:endParaRPr lang="pl-P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064-4E3D-A80D-AD8068D76579}"/>
                </c:ext>
              </c:extLst>
            </c:dLbl>
            <c:dLbl>
              <c:idx val="6"/>
              <c:spPr>
                <a:solidFill>
                  <a:sysClr val="window" lastClr="FFFFFF"/>
                </a:solidFill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1600" b="1">
                      <a:solidFill>
                        <a:srgbClr val="FF0000"/>
                      </a:solidFill>
                    </a:defRPr>
                  </a:pPr>
                  <a:endParaRPr lang="pl-P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9064-4E3D-A80D-AD8068D76579}"/>
                </c:ext>
              </c:extLst>
            </c:dLbl>
            <c:spPr>
              <a:solidFill>
                <a:srgbClr val="FFFF00"/>
              </a:solidFill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>
                    <a:solidFill>
                      <a:srgbClr val="FF0000"/>
                    </a:solidFill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eparator>. </c:separator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Arkusz1!$A$3:$A$9</c:f>
              <c:numCache>
                <c:formatCode>General</c:formatCode>
                <c:ptCount val="7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  <c:pt idx="6">
                  <c:v>2023</c:v>
                </c:pt>
              </c:numCache>
            </c:numRef>
          </c:cat>
          <c:val>
            <c:numRef>
              <c:f>Arkusz1!$C$3:$C$9</c:f>
              <c:numCache>
                <c:formatCode>_-* #\ ##0\ _z_ł_-;\-* #\ ##0\ _z_ł_-;_-* "-"\ _z_ł_-;_-@_-</c:formatCode>
                <c:ptCount val="7"/>
                <c:pt idx="0">
                  <c:v>3296632</c:v>
                </c:pt>
                <c:pt idx="1">
                  <c:v>4453195</c:v>
                </c:pt>
                <c:pt idx="2">
                  <c:v>5359982</c:v>
                </c:pt>
                <c:pt idx="3" formatCode="#,##0">
                  <c:v>3486725</c:v>
                </c:pt>
                <c:pt idx="4">
                  <c:v>3138645</c:v>
                </c:pt>
                <c:pt idx="5">
                  <c:v>4240448</c:v>
                </c:pt>
                <c:pt idx="6">
                  <c:v>5443861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441-46FE-85B5-04BD3B4A743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55948288"/>
        <c:axId val="255950208"/>
      </c:barChart>
      <c:catAx>
        <c:axId val="2559482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800" b="1"/>
            </a:pPr>
            <a:endParaRPr lang="pl-PL"/>
          </a:p>
        </c:txPr>
        <c:crossAx val="255950208"/>
        <c:crosses val="autoZero"/>
        <c:auto val="1"/>
        <c:lblAlgn val="ctr"/>
        <c:lblOffset val="100"/>
        <c:noMultiLvlLbl val="0"/>
      </c:catAx>
      <c:valAx>
        <c:axId val="255950208"/>
        <c:scaling>
          <c:orientation val="minMax"/>
        </c:scaling>
        <c:delete val="0"/>
        <c:axPos val="l"/>
        <c:majorGridlines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pl-PL"/>
          </a:p>
        </c:txPr>
        <c:crossAx val="25594828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6814192138191615"/>
          <c:y val="0.38950246603789973"/>
          <c:w val="0.1225013545073223"/>
          <c:h val="0.47149718704094606"/>
        </c:manualLayout>
      </c:layout>
      <c:overlay val="0"/>
      <c:txPr>
        <a:bodyPr/>
        <a:lstStyle/>
        <a:p>
          <a:pPr>
            <a:defRPr sz="1400"/>
          </a:pPr>
          <a:endParaRPr lang="pl-PL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44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344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46400" cy="498555"/>
          </a:xfrm>
          <a:prstGeom prst="rect">
            <a:avLst/>
          </a:prstGeom>
        </p:spPr>
        <p:txBody>
          <a:bodyPr vert="horz" lIns="91294" tIns="45647" rIns="91294" bIns="45647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49688" y="2"/>
            <a:ext cx="2946400" cy="498555"/>
          </a:xfrm>
          <a:prstGeom prst="rect">
            <a:avLst/>
          </a:prstGeom>
        </p:spPr>
        <p:txBody>
          <a:bodyPr vert="horz" lIns="91294" tIns="45647" rIns="91294" bIns="45647" rtlCol="0"/>
          <a:lstStyle>
            <a:lvl1pPr algn="r">
              <a:defRPr sz="1200"/>
            </a:lvl1pPr>
          </a:lstStyle>
          <a:p>
            <a:fld id="{0EAF7A53-6EEB-4B21-97DF-9F391087385B}" type="datetimeFigureOut">
              <a:rPr lang="pl-PL" smtClean="0"/>
              <a:t>18.11.2024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431261"/>
            <a:ext cx="2946400" cy="498555"/>
          </a:xfrm>
          <a:prstGeom prst="rect">
            <a:avLst/>
          </a:prstGeom>
        </p:spPr>
        <p:txBody>
          <a:bodyPr vert="horz" lIns="91294" tIns="45647" rIns="91294" bIns="45647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49688" y="9431261"/>
            <a:ext cx="2946400" cy="498555"/>
          </a:xfrm>
          <a:prstGeom prst="rect">
            <a:avLst/>
          </a:prstGeom>
        </p:spPr>
        <p:txBody>
          <a:bodyPr vert="horz" lIns="91294" tIns="45647" rIns="91294" bIns="45647" rtlCol="0" anchor="b"/>
          <a:lstStyle>
            <a:lvl1pPr algn="r">
              <a:defRPr sz="1200"/>
            </a:lvl1pPr>
          </a:lstStyle>
          <a:p>
            <a:fld id="{56BBE0F4-9E2A-4325-B11C-21F582FAE57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914114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3" y="2"/>
            <a:ext cx="2945659" cy="496490"/>
          </a:xfrm>
          <a:prstGeom prst="rect">
            <a:avLst/>
          </a:prstGeom>
        </p:spPr>
        <p:txBody>
          <a:bodyPr vert="horz" lIns="91294" tIns="45647" rIns="91294" bIns="45647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50447" y="2"/>
            <a:ext cx="2945659" cy="496490"/>
          </a:xfrm>
          <a:prstGeom prst="rect">
            <a:avLst/>
          </a:prstGeom>
        </p:spPr>
        <p:txBody>
          <a:bodyPr vert="horz" lIns="91294" tIns="45647" rIns="91294" bIns="45647" rtlCol="0"/>
          <a:lstStyle>
            <a:lvl1pPr algn="r">
              <a:defRPr sz="1200"/>
            </a:lvl1pPr>
          </a:lstStyle>
          <a:p>
            <a:fld id="{5914B18A-C363-467E-8CF0-342B53D03EA6}" type="datetimeFigureOut">
              <a:rPr lang="pl-PL" smtClean="0"/>
              <a:t>18.11.2024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294" tIns="45647" rIns="91294" bIns="45647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768" y="4716662"/>
            <a:ext cx="5438140" cy="4468417"/>
          </a:xfrm>
          <a:prstGeom prst="rect">
            <a:avLst/>
          </a:prstGeom>
        </p:spPr>
        <p:txBody>
          <a:bodyPr vert="horz" lIns="91294" tIns="45647" rIns="91294" bIns="45647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3" y="9431602"/>
            <a:ext cx="2945659" cy="496490"/>
          </a:xfrm>
          <a:prstGeom prst="rect">
            <a:avLst/>
          </a:prstGeom>
        </p:spPr>
        <p:txBody>
          <a:bodyPr vert="horz" lIns="91294" tIns="45647" rIns="91294" bIns="45647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50447" y="9431602"/>
            <a:ext cx="2945659" cy="496490"/>
          </a:xfrm>
          <a:prstGeom prst="rect">
            <a:avLst/>
          </a:prstGeom>
        </p:spPr>
        <p:txBody>
          <a:bodyPr vert="horz" lIns="91294" tIns="45647" rIns="91294" bIns="45647" rtlCol="0" anchor="b"/>
          <a:lstStyle>
            <a:lvl1pPr algn="r">
              <a:defRPr sz="1200"/>
            </a:lvl1pPr>
          </a:lstStyle>
          <a:p>
            <a:fld id="{A8AC0003-D4CF-4BF7-849F-EECEF3AA5BA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851232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AC0003-D4CF-4BF7-849F-EECEF3AA5BAB}" type="slidenum">
              <a:rPr lang="pl-PL" smtClean="0"/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474843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AC0003-D4CF-4BF7-849F-EECEF3AA5BAB}" type="slidenum">
              <a:rPr lang="pl-PL" smtClean="0"/>
              <a:t>10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251692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AC0003-D4CF-4BF7-849F-EECEF3AA5BAB}" type="slidenum">
              <a:rPr lang="pl-PL" smtClean="0"/>
              <a:t>18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584211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AC0003-D4CF-4BF7-849F-EECEF3AA5BAB}" type="slidenum">
              <a:rPr lang="pl-PL" smtClean="0"/>
              <a:t>25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500992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B2B165C-D7AE-2F89-7C34-C6AEFEF0D7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6CD7898F-8215-B70D-5093-0C799A02F8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4D872ECB-B577-43C3-CE18-113EB146C0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18.11.2024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18769FE7-70E1-C699-7F0C-156E0F4CC6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0621EB30-F80D-7549-D3AD-830129EC13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285440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A608CC0-41DA-DAFF-635E-A0C72B63E6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11B0F616-79E9-8F75-474A-285E2C70CF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6666DD86-5CD3-852C-89C2-91592BFD9A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18.11.2024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F57A71C9-498C-9E45-1F4A-FA0BB0A3F7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A1763B21-FFC8-1AB5-5434-57C51A1BE4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467214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204FDA47-11EB-EEA8-2606-3CE7A9A1119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0ACA462D-5900-3495-CD73-A91F21CA45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A3CD6FA6-360F-D521-13CB-795E35BE37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18.11.2024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FCBBF278-29A3-5DB4-D472-F6FA6F56BD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D36A1BD6-B2A4-5D98-3AD8-5395A32646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66048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B3FFC4E-BA63-0C4B-3DE2-81DDEFD366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DCB42F5-9F69-E77E-CF68-57AFA07AD9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DF403F09-292D-3A81-9F7F-81B78153F7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18.11.2024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39200B80-A00B-0668-FF07-2C6E302E7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5590B724-C2D0-EBF9-9397-BAF5CB6D36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778180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4BD44D2-871D-1DE6-B19D-E818CFB230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67887DCE-1197-181B-9858-2038D60813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546B3A60-3EE8-8D2B-18BD-EB6E8BABE1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18.11.2024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E8985AB2-B012-CB78-BED7-0BBDCC06E8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F313F061-383E-16E7-ECCE-43A809AA77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323635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DEB7F05-D3C6-F5C1-BC04-8896A1CB1F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12409EF-9D88-5836-4711-6ED26B369FC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E29C5B6B-76F5-CE67-EF67-25C83B59DD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11FD7B25-50FB-0528-E48B-0F60DC0F6C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18.11.2024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5371C575-2ADE-C81E-0807-A01B9D2128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0A6B0B19-CAAC-C775-A44B-6D047381EE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698395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7C5FB73-56C9-5060-1D99-E6947024E2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A8276249-4859-F47E-8F2C-E643CDE5AD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602709E5-2CBF-D3E5-32C3-9F8CEEF3D0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4F71D393-526D-A5F7-0758-3130A0A78D7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ADDFC6DC-E450-4A50-4637-73D918949E4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4AAED5B5-F4F1-0F8F-96E4-0B5D5576EC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18.11.2024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1D6E9D4B-1E03-F000-6A0C-E7C1E38A8E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391F993E-BF94-EB89-F97F-DF4831E1A9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09081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4A0373E-EF90-6BA9-E668-96E5CA00FC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6ED642C6-8730-AA5C-3CC6-9022870416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18.11.2024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EC31EE91-6A8F-CDCA-5AE8-BFE5D3DA0E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4D914361-BE48-5A0C-6971-3FFC9B5E57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038290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C3048A13-3D1C-3C7E-4952-EC99E8CEA0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18.11.2024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6413ED0B-51AA-9BB9-EC01-AD6B91E569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2795D909-8E31-72E7-8E15-92D1EF26D9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814387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7D325E4-DEF0-FA8E-D790-9B45613932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C1CA742-BD62-288B-2256-91EB9F86A1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A3A145B7-AF69-6E15-BF33-6612877713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D6325AA5-407B-CAC3-732A-E5D026CDC3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18.11.2024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D7F204F7-4697-5FB5-0108-FED9F368EE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19441F42-220D-223A-C5F2-95C44AE2B6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098741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A341413-822C-F818-023C-CA73B3B95E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63DA9C15-902C-0596-746F-A4EC423DCF0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37CC7ADE-CA18-D75F-2048-26D86EF0AB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9371C82D-8C02-99E3-B28F-76E940BD2B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18.11.2024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D3C9190B-6CDC-1622-A22F-E0B3D27EEE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C9FC2C1D-C125-52AC-3224-4F954F379D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97791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08E5CF41-A57C-6BFD-7D94-3B23F9A9E7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117AC7BA-FC5C-B9CC-6ABF-7CB33CFD56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99CF6454-D333-72E2-7139-576E848147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221E02-25CB-4963-84BC-0813985E7D90}" type="datetimeFigureOut">
              <a:rPr lang="pl-PL" smtClean="0"/>
              <a:pPr/>
              <a:t>18.11.2024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F3820548-C514-5359-FBD7-4C1255EE51F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1996E7A1-AC5C-8BE3-C038-9E8391B4148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692692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38" r:id="rId1"/>
    <p:sldLayoutId id="2147484039" r:id="rId2"/>
    <p:sldLayoutId id="2147484040" r:id="rId3"/>
    <p:sldLayoutId id="2147484041" r:id="rId4"/>
    <p:sldLayoutId id="2147484042" r:id="rId5"/>
    <p:sldLayoutId id="2147484043" r:id="rId6"/>
    <p:sldLayoutId id="2147484044" r:id="rId7"/>
    <p:sldLayoutId id="2147484045" r:id="rId8"/>
    <p:sldLayoutId id="2147484046" r:id="rId9"/>
    <p:sldLayoutId id="2147484047" r:id="rId10"/>
    <p:sldLayoutId id="2147484048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755576" y="1916832"/>
            <a:ext cx="7067264" cy="3959436"/>
          </a:xfrm>
        </p:spPr>
        <p:txBody>
          <a:bodyPr>
            <a:normAutofit fontScale="90000"/>
          </a:bodyPr>
          <a:lstStyle/>
          <a:p>
            <a:pPr algn="ctr"/>
            <a:r>
              <a:rPr lang="pl-PL" sz="44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Informacja</a:t>
            </a:r>
            <a:r>
              <a:rPr lang="pl-PL" sz="44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cs typeface="Arial" panose="020B0604020202020204" pitchFamily="34" charset="0"/>
              </a:rPr>
              <a:t> </a:t>
            </a:r>
            <a:br>
              <a:rPr lang="pl-PL" sz="4400" dirty="0">
                <a:solidFill>
                  <a:schemeClr val="accent1">
                    <a:lumMod val="50000"/>
                  </a:schemeClr>
                </a:solidFill>
                <a:effectLst/>
                <a:latin typeface="Arial Black" panose="020B0A04020102020204" pitchFamily="34" charset="0"/>
                <a:cs typeface="Arial" panose="020B0604020202020204" pitchFamily="34" charset="0"/>
              </a:rPr>
            </a:br>
            <a:r>
              <a:rPr lang="pl-PL" sz="44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cs typeface="Arial" panose="020B0604020202020204" pitchFamily="34" charset="0"/>
              </a:rPr>
              <a:t>o stanie realizacji zadań oświatowych                     Gminy Drzewica</a:t>
            </a:r>
            <a:br>
              <a:rPr lang="pl-PL" sz="44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cs typeface="Arial" panose="020B0604020202020204" pitchFamily="34" charset="0"/>
              </a:rPr>
            </a:br>
            <a:r>
              <a:rPr lang="pl-PL" sz="44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cs typeface="Arial" panose="020B0604020202020204" pitchFamily="34" charset="0"/>
              </a:rPr>
              <a:t>w roku szkolnym 2023/2024</a:t>
            </a:r>
            <a:br>
              <a:rPr lang="pl-PL" sz="2000" dirty="0">
                <a:solidFill>
                  <a:srgbClr val="0033CC"/>
                </a:solidFill>
                <a:effectLst/>
              </a:rPr>
            </a:br>
            <a:endParaRPr lang="pl-PL" sz="2000" dirty="0">
              <a:solidFill>
                <a:srgbClr val="0033CC"/>
              </a:solidFill>
              <a:effectLst/>
            </a:endParaRPr>
          </a:p>
        </p:txBody>
      </p:sp>
      <p:pic>
        <p:nvPicPr>
          <p:cNvPr id="3074" name="Picture 2" descr="http://s.tvp.pl/images/2/8/9/uid_289b07346d672e3296925bb5b681a2171421235859133_width_800_play_0_pos_0_gs_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404664"/>
            <a:ext cx="1313306" cy="1584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wheel spokes="1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23528" y="1"/>
            <a:ext cx="7488832" cy="1772816"/>
          </a:xfrm>
        </p:spPr>
        <p:txBody>
          <a:bodyPr>
            <a:normAutofit/>
          </a:bodyPr>
          <a:lstStyle/>
          <a:p>
            <a:pPr algn="ctr"/>
            <a:r>
              <a:rPr lang="pl-PL" sz="1600" b="1" dirty="0">
                <a:solidFill>
                  <a:schemeClr val="accent1">
                    <a:lumMod val="50000"/>
                  </a:schemeClr>
                </a:solidFill>
                <a:latin typeface="Abadi" panose="020B0604020104020204" pitchFamily="34" charset="0"/>
                <a:cs typeface="Times New Roman" pitchFamily="18" charset="0"/>
              </a:rPr>
              <a:t> </a:t>
            </a:r>
            <a:r>
              <a:rPr lang="pl-PL" sz="2400" b="1" dirty="0">
                <a:solidFill>
                  <a:schemeClr val="accent1">
                    <a:lumMod val="50000"/>
                  </a:schemeClr>
                </a:solidFill>
                <a:latin typeface="Abadi" panose="020B0604020104020204" pitchFamily="34" charset="0"/>
                <a:cs typeface="Times New Roman" pitchFamily="18" charset="0"/>
              </a:rPr>
              <a:t>Stopnie awansu zawodowego nauczycieli                                            w roku szkolnym 2023/2024 (w osobach)</a:t>
            </a:r>
            <a:br>
              <a:rPr lang="pl-PL" sz="18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</a:br>
            <a:endParaRPr lang="pl-PL" sz="1200" b="1" i="1" dirty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2995374"/>
              </p:ext>
            </p:extLst>
          </p:nvPr>
        </p:nvGraphicFramePr>
        <p:xfrm>
          <a:off x="467545" y="1268761"/>
          <a:ext cx="8352927" cy="5472609"/>
        </p:xfrm>
        <a:graphic>
          <a:graphicData uri="http://schemas.openxmlformats.org/drawingml/2006/table">
            <a:tbl>
              <a:tblPr firstRow="1" firstCol="1" bandRow="1"/>
              <a:tblGrid>
                <a:gridCol w="14617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0551">
                  <a:extLst>
                    <a:ext uri="{9D8B030D-6E8A-4147-A177-3AD203B41FA5}">
                      <a16:colId xmlns:a16="http://schemas.microsoft.com/office/drawing/2014/main" val="2464049004"/>
                    </a:ext>
                  </a:extLst>
                </a:gridCol>
                <a:gridCol w="12741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1575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8653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274174">
                  <a:extLst>
                    <a:ext uri="{9D8B030D-6E8A-4147-A177-3AD203B41FA5}">
                      <a16:colId xmlns:a16="http://schemas.microsoft.com/office/drawing/2014/main" val="1214651205"/>
                    </a:ext>
                  </a:extLst>
                </a:gridCol>
              </a:tblGrid>
              <a:tr h="1140443"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Początkujący</a:t>
                      </a:r>
                    </a:p>
                  </a:txBody>
                  <a:tcPr marL="68580" marR="68580" marT="0" marB="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Mianowany</a:t>
                      </a:r>
                      <a:endParaRPr lang="pl-PL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Dyplomowany</a:t>
                      </a:r>
                      <a:endParaRPr lang="pl-PL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RAZEM zatrudnionych w szkole/ przedszkolu</a:t>
                      </a:r>
                      <a:endParaRPr lang="pl-PL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RAZEM pracujących w szkole/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przedszkolu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67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SP Drzewica</a:t>
                      </a:r>
                      <a:endParaRPr lang="pl-PL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67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SP Domaszno</a:t>
                      </a:r>
                      <a:endParaRPr lang="pl-PL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32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SP Idzikowice</a:t>
                      </a:r>
                      <a:endParaRPr lang="pl-PL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610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SP Radzice Duże</a:t>
                      </a:r>
                      <a:endParaRPr lang="pl-PL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32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SP Brzustowiec</a:t>
                      </a:r>
                      <a:endParaRPr lang="pl-PL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458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Przedszkole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Punkt Przedszkolny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(1)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8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14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15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4252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Ogółem w gminie nauczycieli wg stopnia awansu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8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8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8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8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8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8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77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8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Razem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105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8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8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------------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09518872"/>
                  </a:ext>
                </a:extLst>
              </a:tr>
            </a:tbl>
          </a:graphicData>
        </a:graphic>
      </p:graphicFrame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282413"/>
            <a:ext cx="757991" cy="819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864972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772816"/>
            <a:ext cx="8305800" cy="3096344"/>
          </a:xfrm>
        </p:spPr>
        <p:txBody>
          <a:bodyPr>
            <a:noAutofit/>
          </a:bodyPr>
          <a:lstStyle/>
          <a:p>
            <a:pPr algn="ctr"/>
            <a:r>
              <a:rPr lang="pl-PL" sz="40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Analiza </a:t>
            </a:r>
            <a:br>
              <a:rPr lang="pl-PL" sz="40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</a:br>
            <a:r>
              <a:rPr lang="pl-PL" sz="40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egzaminu ósmoklasisty </a:t>
            </a:r>
            <a:br>
              <a:rPr lang="pl-PL" sz="40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</a:br>
            <a:r>
              <a:rPr lang="pl-PL" sz="40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2024</a:t>
            </a:r>
            <a:br>
              <a:rPr lang="pl-PL" sz="40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</a:br>
            <a:br>
              <a:rPr lang="pl-PL" sz="40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</a:br>
            <a:r>
              <a:rPr lang="pl-PL" sz="40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14 - 16 maja 2024 r.</a:t>
            </a:r>
            <a:endParaRPr lang="pl-PL" sz="4000" dirty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pic>
        <p:nvPicPr>
          <p:cNvPr id="4" name="Picture 2" descr="http://s.tvp.pl/images/2/8/9/uid_289b07346d672e3296925bb5b681a2171421235859133_width_800_play_0_pos_0_gs_0.jpg">
            <a:extLst>
              <a:ext uri="{FF2B5EF4-FFF2-40B4-BE49-F238E27FC236}">
                <a16:creationId xmlns:a16="http://schemas.microsoft.com/office/drawing/2014/main" id="{2E25D620-1D88-3760-AB5C-5AD61B01A6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476671"/>
            <a:ext cx="1130488" cy="13352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23675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7128792" cy="504056"/>
          </a:xfrm>
        </p:spPr>
        <p:txBody>
          <a:bodyPr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pl-PL" sz="2000" b="1" dirty="0">
                <a:solidFill>
                  <a:schemeClr val="accent1">
                    <a:lumMod val="50000"/>
                  </a:schemeClr>
                </a:solidFill>
                <a:latin typeface="Abadi" panose="020B0604020104020204" pitchFamily="34" charset="0"/>
                <a:ea typeface="Times New Roman"/>
                <a:cs typeface="Times New Roman" panose="02020603050405020304" pitchFamily="18" charset="0"/>
              </a:rPr>
              <a:t>Wyniki egzaminu ósmoklasisty w 2024 r.- porównanie wyników dla gminy, powiatu, województwa i kraju.</a:t>
            </a:r>
            <a:endParaRPr lang="pl-PL" sz="2000" dirty="0">
              <a:solidFill>
                <a:schemeClr val="accent1">
                  <a:lumMod val="50000"/>
                </a:schemeClr>
              </a:solidFill>
              <a:latin typeface="Abadi" panose="020B060402010402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B1E8801-478A-AF23-D820-704A8E468C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228694"/>
            <a:ext cx="1008112" cy="12160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7" name="Symbol zastępczy zawartości 6">
            <a:extLst>
              <a:ext uri="{FF2B5EF4-FFF2-40B4-BE49-F238E27FC236}">
                <a16:creationId xmlns:a16="http://schemas.microsoft.com/office/drawing/2014/main" id="{19DE3A08-2BB1-118E-1B8E-CD806429F8F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16021414"/>
              </p:ext>
            </p:extLst>
          </p:nvPr>
        </p:nvGraphicFramePr>
        <p:xfrm>
          <a:off x="395536" y="1556792"/>
          <a:ext cx="7848871" cy="4642026"/>
        </p:xfrm>
        <a:graphic>
          <a:graphicData uri="http://schemas.openxmlformats.org/drawingml/2006/table">
            <a:tbl>
              <a:tblPr firstRow="1" firstCol="1" bandRow="1"/>
              <a:tblGrid>
                <a:gridCol w="1735627">
                  <a:extLst>
                    <a:ext uri="{9D8B030D-6E8A-4147-A177-3AD203B41FA5}">
                      <a16:colId xmlns:a16="http://schemas.microsoft.com/office/drawing/2014/main" val="1301877952"/>
                    </a:ext>
                  </a:extLst>
                </a:gridCol>
                <a:gridCol w="1058125">
                  <a:extLst>
                    <a:ext uri="{9D8B030D-6E8A-4147-A177-3AD203B41FA5}">
                      <a16:colId xmlns:a16="http://schemas.microsoft.com/office/drawing/2014/main" val="1698803614"/>
                    </a:ext>
                  </a:extLst>
                </a:gridCol>
                <a:gridCol w="1058125">
                  <a:extLst>
                    <a:ext uri="{9D8B030D-6E8A-4147-A177-3AD203B41FA5}">
                      <a16:colId xmlns:a16="http://schemas.microsoft.com/office/drawing/2014/main" val="1198473910"/>
                    </a:ext>
                  </a:extLst>
                </a:gridCol>
                <a:gridCol w="1058125">
                  <a:extLst>
                    <a:ext uri="{9D8B030D-6E8A-4147-A177-3AD203B41FA5}">
                      <a16:colId xmlns:a16="http://schemas.microsoft.com/office/drawing/2014/main" val="3397693739"/>
                    </a:ext>
                  </a:extLst>
                </a:gridCol>
                <a:gridCol w="822619">
                  <a:extLst>
                    <a:ext uri="{9D8B030D-6E8A-4147-A177-3AD203B41FA5}">
                      <a16:colId xmlns:a16="http://schemas.microsoft.com/office/drawing/2014/main" val="1666524889"/>
                    </a:ext>
                  </a:extLst>
                </a:gridCol>
                <a:gridCol w="1058125">
                  <a:extLst>
                    <a:ext uri="{9D8B030D-6E8A-4147-A177-3AD203B41FA5}">
                      <a16:colId xmlns:a16="http://schemas.microsoft.com/office/drawing/2014/main" val="2970418834"/>
                    </a:ext>
                  </a:extLst>
                </a:gridCol>
                <a:gridCol w="1058125">
                  <a:extLst>
                    <a:ext uri="{9D8B030D-6E8A-4147-A177-3AD203B41FA5}">
                      <a16:colId xmlns:a16="http://schemas.microsoft.com/office/drawing/2014/main" val="3932941143"/>
                    </a:ext>
                  </a:extLst>
                </a:gridCol>
              </a:tblGrid>
              <a:tr h="343365"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pl-PL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Wyszczególnienie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828" marR="678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PRZEDMIOT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828" marR="678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5353392"/>
                  </a:ext>
                </a:extLst>
              </a:tr>
              <a:tr h="336045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Język polski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828" marR="678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Matematyka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828" marR="678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Język angielski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828" marR="678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1766698"/>
                  </a:ext>
                </a:extLst>
              </a:tr>
              <a:tr h="739811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Średni wynik (%)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828" marR="678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Liczba zdających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828" marR="678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Średni wynik</a:t>
                      </a:r>
                      <a:r>
                        <a:rPr lang="pl-PL" sz="1200" b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l-PL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(%)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828" marR="678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Liczba zdających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828" marR="678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Średni wynik (%)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828" marR="678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Liczba zdających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828" marR="678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7752856"/>
                  </a:ext>
                </a:extLst>
              </a:tr>
              <a:tr h="35947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SP Drzewica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828" marR="678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56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828" marR="678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828" marR="678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59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828" marR="678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828" marR="678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60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828" marR="678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828" marR="678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00462559"/>
                  </a:ext>
                </a:extLst>
              </a:tr>
              <a:tr h="30163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SP Domaszno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828" marR="678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53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828" marR="678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828" marR="678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35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828" marR="678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828" marR="678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828" marR="678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828" marR="678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99062788"/>
                  </a:ext>
                </a:extLst>
              </a:tr>
              <a:tr h="43048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SP Brzustowiec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828" marR="678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52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828" marR="678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828" marR="678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37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828" marR="678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828" marR="678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55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828" marR="678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828" marR="678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99488218"/>
                  </a:ext>
                </a:extLst>
              </a:tr>
              <a:tr h="43048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SP Radzice Duże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828" marR="678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57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828" marR="678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828" marR="678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32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828" marR="678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828" marR="678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52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828" marR="678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828" marR="678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86034766"/>
                  </a:ext>
                </a:extLst>
              </a:tr>
              <a:tr h="40925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SP Idzikowice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828" marR="678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56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828" marR="678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828" marR="678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59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828" marR="678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828" marR="678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63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828" marR="678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828" marR="678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54804428"/>
                  </a:ext>
                </a:extLst>
              </a:tr>
              <a:tr h="43048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Gmina Drzewica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828" marR="678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55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828" marR="678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70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828" marR="678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37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828" marR="678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70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828" marR="678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53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828" marR="678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70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828" marR="678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062174"/>
                  </a:ext>
                </a:extLst>
              </a:tr>
              <a:tr h="43048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Województwo Łódzkie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828" marR="678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59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828" marR="678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11 717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828" marR="678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52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828" marR="678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11 717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828" marR="678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65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828" marR="678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11 717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828" marR="678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81241992"/>
                  </a:ext>
                </a:extLst>
              </a:tr>
              <a:tr h="43048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Wynik Ogólnopolski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828" marR="678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61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828" marR="678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220 900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828" marR="678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52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828" marR="678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220 900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828" marR="678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66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828" marR="678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220 900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828" marR="678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658530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1422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8326" y="1772816"/>
            <a:ext cx="8305800" cy="1944216"/>
          </a:xfrm>
        </p:spPr>
        <p:txBody>
          <a:bodyPr>
            <a:normAutofit/>
          </a:bodyPr>
          <a:lstStyle/>
          <a:p>
            <a:pPr algn="ctr"/>
            <a:r>
              <a:rPr lang="pl-PL" sz="40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Dowóz uczniów do szkół</a:t>
            </a:r>
            <a:br>
              <a:rPr lang="pl-PL" sz="40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</a:br>
            <a:br>
              <a:rPr lang="pl-PL" sz="4000" b="1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</a:br>
            <a:r>
              <a:rPr lang="pl-PL" sz="40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w roku szkolnym 2023/2024</a:t>
            </a:r>
            <a:endParaRPr lang="pl-PL" sz="4000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pic>
        <p:nvPicPr>
          <p:cNvPr id="3" name="Picture 2" descr="http://s.tvp.pl/images/2/8/9/uid_289b07346d672e3296925bb5b681a2171421235859133_width_800_play_0_pos_0_gs_0.jpg">
            <a:extLst>
              <a:ext uri="{FF2B5EF4-FFF2-40B4-BE49-F238E27FC236}">
                <a16:creationId xmlns:a16="http://schemas.microsoft.com/office/drawing/2014/main" id="{079F39C1-5DA0-09B8-734F-2338CB1519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332656"/>
            <a:ext cx="914464" cy="1080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23140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9552" y="404664"/>
            <a:ext cx="7128792" cy="1872208"/>
          </a:xfrm>
        </p:spPr>
        <p:txBody>
          <a:bodyPr>
            <a:normAutofit fontScale="90000"/>
          </a:bodyPr>
          <a:lstStyle/>
          <a:p>
            <a:pPr algn="ctr"/>
            <a:br>
              <a:rPr lang="pl-PL" sz="4400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pl-PL" sz="4400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l-PL" sz="4400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l-PL" sz="31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badi" panose="020B0604020104020204" pitchFamily="34" charset="0"/>
              </a:rPr>
              <a:t>Liczba uczniów objętych dowozem                                                             w roku szkolnym 2023/2024 – 271 biletów </a:t>
            </a:r>
            <a:br>
              <a:rPr lang="pl-PL" sz="3600" b="1" dirty="0">
                <a:solidFill>
                  <a:schemeClr val="tx1"/>
                </a:solidFill>
              </a:rPr>
            </a:br>
            <a:br>
              <a:rPr lang="pl-PL" sz="3600" b="1" dirty="0">
                <a:solidFill>
                  <a:schemeClr val="tx1"/>
                </a:solidFill>
              </a:rPr>
            </a:br>
            <a:br>
              <a:rPr lang="pl-PL" sz="3600" b="1" dirty="0">
                <a:solidFill>
                  <a:schemeClr val="tx1"/>
                </a:solidFill>
              </a:rPr>
            </a:br>
            <a:br>
              <a:rPr lang="pl-PL" sz="3600" b="1" dirty="0">
                <a:solidFill>
                  <a:schemeClr val="tx1"/>
                </a:solidFill>
              </a:rPr>
            </a:br>
            <a:br>
              <a:rPr lang="pl-PL" sz="3600" b="1" dirty="0">
                <a:solidFill>
                  <a:schemeClr val="tx1"/>
                </a:solidFill>
              </a:rPr>
            </a:br>
            <a:endParaRPr lang="pl-PL" sz="2700" u="sng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4362" y="422656"/>
            <a:ext cx="924102" cy="11089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11" name="Wykres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49401793"/>
              </p:ext>
            </p:extLst>
          </p:nvPr>
        </p:nvGraphicFramePr>
        <p:xfrm>
          <a:off x="395536" y="1700808"/>
          <a:ext cx="7128792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942340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7211144" cy="1512168"/>
          </a:xfrm>
        </p:spPr>
        <p:txBody>
          <a:bodyPr>
            <a:noAutofit/>
          </a:bodyPr>
          <a:lstStyle/>
          <a:p>
            <a:pPr algn="ctr"/>
            <a:r>
              <a:rPr lang="pl-PL" sz="2000" b="1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cs typeface="Times New Roman" pitchFamily="18" charset="0"/>
              </a:rPr>
              <a:t>Wydatki poniesione na dowóz                                                       uczniów z niepełnosprawnością do SOSW,   </a:t>
            </a:r>
            <a:br>
              <a:rPr lang="pl-PL" sz="2000" b="1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cs typeface="Times New Roman" pitchFamily="18" charset="0"/>
              </a:rPr>
            </a:br>
            <a:r>
              <a:rPr lang="pl-PL" sz="2000" b="1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cs typeface="Times New Roman" pitchFamily="18" charset="0"/>
              </a:rPr>
              <a:t>w roku szkolnym 2023/2024 </a:t>
            </a:r>
            <a:endParaRPr lang="pl-PL" sz="2000" dirty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0" y="1844824"/>
            <a:ext cx="8686800" cy="4896544"/>
          </a:xfrm>
        </p:spPr>
        <p:txBody>
          <a:bodyPr>
            <a:normAutofit/>
          </a:bodyPr>
          <a:lstStyle/>
          <a:p>
            <a:pPr marL="0" indent="0" algn="ctr">
              <a:buClrTx/>
              <a:buNone/>
            </a:pPr>
            <a:r>
              <a:rPr lang="pl-PL" sz="2000" dirty="0">
                <a:latin typeface="Abadi" panose="020B0604020104020204" pitchFamily="34" charset="0"/>
              </a:rPr>
              <a:t>   Wydatki poniesione na dowóz uczniów do szkół                                               (PKS Opoczno-bilety miesięczne szkolne) – 88 857,30 </a:t>
            </a:r>
            <a:r>
              <a:rPr lang="pl-PL" sz="2000" b="1" dirty="0">
                <a:latin typeface="Abadi" panose="020B0604020104020204" pitchFamily="34" charset="0"/>
              </a:rPr>
              <a:t> </a:t>
            </a:r>
            <a:r>
              <a:rPr lang="pl-PL" sz="1600" b="1" dirty="0">
                <a:latin typeface="Abadi" panose="020B0604020104020204" pitchFamily="34" charset="0"/>
              </a:rPr>
              <a:t>zł</a:t>
            </a:r>
          </a:p>
          <a:p>
            <a:pPr marL="0" indent="0" algn="ctr">
              <a:buClrTx/>
              <a:buNone/>
            </a:pPr>
            <a:endParaRPr lang="pl-PL" sz="2000" b="1" dirty="0">
              <a:latin typeface="Abadi" panose="020B0604020104020204" pitchFamily="34" charset="0"/>
            </a:endParaRPr>
          </a:p>
          <a:p>
            <a:pPr marL="0" indent="0" algn="ctr">
              <a:buClrTx/>
              <a:buNone/>
            </a:pPr>
            <a:r>
              <a:rPr lang="pl-PL" sz="2000" dirty="0">
                <a:latin typeface="Abadi" panose="020B0604020104020204" pitchFamily="34" charset="0"/>
              </a:rPr>
              <a:t>  Wydatki poniesione na dowóz uczniów z niepełnosprawnością                                   do SOSW w Nowym Mieście – </a:t>
            </a:r>
            <a:r>
              <a:rPr lang="pl-PL" sz="2000" b="1" dirty="0">
                <a:latin typeface="Abadi" panose="020B0604020104020204" pitchFamily="34" charset="0"/>
              </a:rPr>
              <a:t> </a:t>
            </a:r>
            <a:r>
              <a:rPr lang="pl-PL" sz="2000" dirty="0">
                <a:latin typeface="Abadi" panose="020B0604020104020204" pitchFamily="34" charset="0"/>
              </a:rPr>
              <a:t>66 755,76 </a:t>
            </a:r>
            <a:r>
              <a:rPr lang="pl-PL" sz="1600" b="1" dirty="0">
                <a:latin typeface="Abadi" panose="020B0604020104020204" pitchFamily="34" charset="0"/>
              </a:rPr>
              <a:t>zł</a:t>
            </a:r>
          </a:p>
          <a:p>
            <a:pPr algn="ctr">
              <a:buClrTx/>
              <a:buFont typeface="Wingdings" panose="05000000000000000000" pitchFamily="2" charset="2"/>
              <a:buChar char="v"/>
            </a:pPr>
            <a:endParaRPr lang="pl-PL" sz="2000" b="1" dirty="0">
              <a:latin typeface="Abadi" panose="020B0604020104020204" pitchFamily="34" charset="0"/>
            </a:endParaRPr>
          </a:p>
          <a:p>
            <a:pPr marL="0" indent="0" algn="ctr">
              <a:buClrTx/>
              <a:buNone/>
            </a:pPr>
            <a:r>
              <a:rPr lang="pl-PL" sz="2000" dirty="0">
                <a:latin typeface="Abadi" panose="020B0604020104020204" pitchFamily="34" charset="0"/>
              </a:rPr>
              <a:t>  Wydatki poniesione na dowóz uczniów z niepełnosprawnością                                      do Centrum Edukacji i Rozwoju w Opocznie – 25 181,00</a:t>
            </a:r>
            <a:r>
              <a:rPr lang="pl-PL" sz="2000" b="1" dirty="0">
                <a:latin typeface="Abadi" panose="020B0604020104020204" pitchFamily="34" charset="0"/>
              </a:rPr>
              <a:t> </a:t>
            </a:r>
            <a:r>
              <a:rPr lang="pl-PL" sz="1600" b="1" dirty="0">
                <a:latin typeface="Abadi" panose="020B0604020104020204" pitchFamily="34" charset="0"/>
              </a:rPr>
              <a:t>zł</a:t>
            </a:r>
            <a:r>
              <a:rPr lang="pl-PL" sz="2000" b="1" dirty="0">
                <a:latin typeface="Abadi" panose="020B0604020104020204" pitchFamily="34" charset="0"/>
              </a:rPr>
              <a:t>                              </a:t>
            </a:r>
          </a:p>
          <a:p>
            <a:pPr marL="0" indent="0" algn="ctr">
              <a:buClrTx/>
              <a:buNone/>
            </a:pPr>
            <a:endParaRPr lang="pl-PL" sz="2000" dirty="0">
              <a:latin typeface="Abadi" panose="020B0604020104020204" pitchFamily="34" charset="0"/>
            </a:endParaRPr>
          </a:p>
          <a:p>
            <a:pPr marL="0" indent="0" algn="ctr">
              <a:buClrTx/>
              <a:buNone/>
            </a:pPr>
            <a:r>
              <a:rPr lang="pl-PL" sz="2000" dirty="0">
                <a:latin typeface="Abadi" panose="020B0604020104020204" pitchFamily="34" charset="0"/>
              </a:rPr>
              <a:t>  Wydatki poniesione na zwrot kosztów dojazdu ucznia z niepełnosprawnością do OSW w Baryczy – 15 523,20</a:t>
            </a:r>
            <a:r>
              <a:rPr lang="pl-PL" sz="2000" b="1" dirty="0">
                <a:latin typeface="Abadi" panose="020B0604020104020204" pitchFamily="34" charset="0"/>
              </a:rPr>
              <a:t> </a:t>
            </a:r>
            <a:r>
              <a:rPr lang="pl-PL" sz="1800" b="1" dirty="0">
                <a:latin typeface="Abadi" panose="020B0604020104020204" pitchFamily="34" charset="0"/>
              </a:rPr>
              <a:t>zł</a:t>
            </a:r>
            <a:r>
              <a:rPr lang="pl-PL" sz="2000" b="1" dirty="0">
                <a:latin typeface="Abadi" panose="020B0604020104020204" pitchFamily="34" charset="0"/>
              </a:rPr>
              <a:t>                                   </a:t>
            </a:r>
          </a:p>
          <a:p>
            <a:pPr marL="0" indent="0" algn="ctr">
              <a:buClrTx/>
              <a:buNone/>
            </a:pPr>
            <a:endParaRPr lang="pl-PL" sz="1600" dirty="0">
              <a:latin typeface="Abadi" panose="020B0604020104020204" pitchFamily="34" charset="0"/>
            </a:endParaRPr>
          </a:p>
          <a:p>
            <a:pPr marL="0" indent="0" algn="ctr">
              <a:buClrTx/>
              <a:buNone/>
            </a:pPr>
            <a:r>
              <a:rPr lang="pl-PL" sz="2000" dirty="0">
                <a:latin typeface="Abadi" panose="020B0604020104020204" pitchFamily="34" charset="0"/>
              </a:rPr>
              <a:t>  Razem – </a:t>
            </a:r>
            <a:r>
              <a:rPr lang="pl-PL" sz="2000" b="1" dirty="0">
                <a:latin typeface="Abadi" panose="020B0604020104020204" pitchFamily="34" charset="0"/>
              </a:rPr>
              <a:t>196 317,26  </a:t>
            </a:r>
            <a:r>
              <a:rPr lang="pl-PL" sz="1600" b="1" dirty="0">
                <a:latin typeface="Abadi" panose="020B0604020104020204" pitchFamily="34" charset="0"/>
              </a:rPr>
              <a:t>zł</a:t>
            </a:r>
          </a:p>
          <a:p>
            <a:pPr marL="0" indent="0">
              <a:buClrTx/>
              <a:buNone/>
            </a:pPr>
            <a:endParaRPr lang="pl-PL" sz="2000" dirty="0"/>
          </a:p>
          <a:p>
            <a:pPr marL="0" indent="0">
              <a:buClrTx/>
              <a:buNone/>
            </a:pPr>
            <a:endParaRPr lang="pl-PL" sz="2000" dirty="0"/>
          </a:p>
          <a:p>
            <a:pPr>
              <a:buClrTx/>
              <a:buFont typeface="Wingdings" panose="05000000000000000000" pitchFamily="2" charset="2"/>
              <a:buChar char="v"/>
            </a:pPr>
            <a:endParaRPr lang="pl-PL" sz="2000" dirty="0"/>
          </a:p>
        </p:txBody>
      </p:sp>
      <p:pic>
        <p:nvPicPr>
          <p:cNvPr id="4" name="Picture 2" descr="http://s.tvp.pl/images/2/8/9/uid_289b07346d672e3296925bb5b681a2171421235859133_width_800_play_0_pos_0_gs_0.jpg">
            <a:extLst>
              <a:ext uri="{FF2B5EF4-FFF2-40B4-BE49-F238E27FC236}">
                <a16:creationId xmlns:a16="http://schemas.microsoft.com/office/drawing/2014/main" id="{5771B7B8-5F52-76FC-9DCB-154772B168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336" y="368660"/>
            <a:ext cx="914464" cy="1080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75299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0736"/>
          </a:xfrm>
        </p:spPr>
        <p:txBody>
          <a:bodyPr>
            <a:normAutofit/>
          </a:bodyPr>
          <a:lstStyle/>
          <a:p>
            <a:pPr algn="ctr"/>
            <a:r>
              <a:rPr lang="pl-PL" sz="2400" b="1" dirty="0">
                <a:solidFill>
                  <a:schemeClr val="accent1">
                    <a:lumMod val="50000"/>
                  </a:schemeClr>
                </a:solidFill>
                <a:latin typeface="Abadi" panose="020B0604020104020204" pitchFamily="34" charset="0"/>
              </a:rPr>
              <a:t>Pomoc zdrowotna dla nauczycieli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23528" y="1628800"/>
            <a:ext cx="8568952" cy="482453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sz="2400" dirty="0"/>
              <a:t>	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pl-PL" sz="2400" dirty="0">
                <a:latin typeface="Abadi" panose="020B0604020104020204" pitchFamily="34" charset="0"/>
              </a:rPr>
              <a:t>	W roku 2023 przyznano                                                  pomoc zdrowotną dla  8 nauczycieli i emerytowanych nauczycieli stanowiących kadrę pedagogiczną w szkołach                     i placówkach prowadzonych przez Gminę Drzewica na kwotę:               3 550,00 zł.</a:t>
            </a:r>
            <a:endParaRPr lang="pl-PL" sz="2000" dirty="0">
              <a:latin typeface="Abadi" panose="020B0604020104020204" pitchFamily="34" charset="0"/>
            </a:endParaRPr>
          </a:p>
        </p:txBody>
      </p:sp>
      <p:pic>
        <p:nvPicPr>
          <p:cNvPr id="4" name="Picture 2" descr="http://s.tvp.pl/images/2/8/9/uid_289b07346d672e3296925bb5b681a2171421235859133_width_800_play_0_pos_0_gs_0.jpg">
            <a:extLst>
              <a:ext uri="{FF2B5EF4-FFF2-40B4-BE49-F238E27FC236}">
                <a16:creationId xmlns:a16="http://schemas.microsoft.com/office/drawing/2014/main" id="{449D5953-42EA-24C4-A0E5-898043E238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68402" y="223721"/>
            <a:ext cx="914464" cy="1080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459822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7067128" cy="1068728"/>
          </a:xfrm>
        </p:spPr>
        <p:txBody>
          <a:bodyPr>
            <a:normAutofit/>
          </a:bodyPr>
          <a:lstStyle/>
          <a:p>
            <a:pPr algn="ctr"/>
            <a:r>
              <a:rPr lang="pl-PL" sz="2400" b="1" dirty="0">
                <a:solidFill>
                  <a:schemeClr val="accent1">
                    <a:lumMod val="50000"/>
                  </a:schemeClr>
                </a:solidFill>
                <a:latin typeface="Abadi" panose="020B0604020104020204" pitchFamily="34" charset="0"/>
              </a:rPr>
              <a:t>Dofinansowanie kosztów kształcenia                           młodocianych pracowników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39552" y="1412776"/>
            <a:ext cx="8147248" cy="5040560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pl-PL" sz="2400" dirty="0"/>
              <a:t>	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pl-PL" sz="2400" dirty="0">
                <a:latin typeface="Abadi" panose="020B0604020104020204" pitchFamily="34" charset="0"/>
              </a:rPr>
              <a:t>W roku 2023 brak było wniosków o zwrot dofinansowania za kształcenie pracowników młodocianych</a:t>
            </a:r>
            <a:r>
              <a:rPr lang="pl-PL" sz="2400" dirty="0"/>
              <a:t>	</a:t>
            </a:r>
            <a:endParaRPr lang="pl-PL" sz="2400" dirty="0">
              <a:latin typeface="Abadi" panose="020B0604020104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endParaRPr lang="pl-PL" sz="2400" dirty="0">
              <a:latin typeface="Abadi" panose="020B0604020104020204" pitchFamily="34" charset="0"/>
            </a:endParaRPr>
          </a:p>
        </p:txBody>
      </p:sp>
      <p:pic>
        <p:nvPicPr>
          <p:cNvPr id="4" name="Picture 2" descr="http://s.tvp.pl/images/2/8/9/uid_289b07346d672e3296925bb5b681a2171421235859133_width_800_play_0_pos_0_gs_0.jpg">
            <a:extLst>
              <a:ext uri="{FF2B5EF4-FFF2-40B4-BE49-F238E27FC236}">
                <a16:creationId xmlns:a16="http://schemas.microsoft.com/office/drawing/2014/main" id="{C6711247-87A4-4F3B-1E32-81565FDE03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332656"/>
            <a:ext cx="914464" cy="1080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638006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23528" y="890069"/>
            <a:ext cx="8305800" cy="1224136"/>
          </a:xfrm>
        </p:spPr>
        <p:txBody>
          <a:bodyPr>
            <a:normAutofit fontScale="90000"/>
          </a:bodyPr>
          <a:lstStyle/>
          <a:p>
            <a:pPr algn="ctr"/>
            <a:br>
              <a:rPr lang="pl-P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pl-P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pl-P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pl-P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pl-P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pl-P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pl-P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pl-P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l-PL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Programy sportowe</a:t>
            </a:r>
            <a:br>
              <a:rPr lang="pl-P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pl-P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pl-P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pl-P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pl-P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pl-P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pl-P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pl-PL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pl-PL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pole tekstowe 2"/>
          <p:cNvSpPr txBox="1"/>
          <p:nvPr/>
        </p:nvSpPr>
        <p:spPr>
          <a:xfrm>
            <a:off x="1511660" y="1844824"/>
            <a:ext cx="612068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l-PL" sz="2800" dirty="0">
              <a:solidFill>
                <a:srgbClr val="0070C0"/>
              </a:solidFill>
            </a:endParaRPr>
          </a:p>
          <a:p>
            <a:endParaRPr lang="pl-PL" sz="2800" dirty="0">
              <a:solidFill>
                <a:srgbClr val="0070C0"/>
              </a:solidFill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pl-PL" sz="2800" b="1" dirty="0">
                <a:solidFill>
                  <a:schemeClr val="tx2"/>
                </a:solidFill>
                <a:latin typeface="Abadi" panose="020B0604020104020204" pitchFamily="34" charset="0"/>
              </a:rPr>
              <a:t>SZKOLNY KLUB SPORTOWY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pl-PL" sz="2800" b="1" dirty="0">
              <a:solidFill>
                <a:schemeClr val="tx2"/>
              </a:solidFill>
              <a:latin typeface="Abadi" panose="020B060402010402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pl-PL" sz="2800" b="1" dirty="0">
                <a:solidFill>
                  <a:schemeClr val="tx2"/>
                </a:solidFill>
                <a:latin typeface="Abadi" panose="020B0604020104020204" pitchFamily="34" charset="0"/>
              </a:rPr>
              <a:t>ŁÓDZKIE DLA AKTYWNYCH SENIORÓW</a:t>
            </a:r>
          </a:p>
          <a:p>
            <a:endParaRPr lang="pl-PL" sz="2800" dirty="0">
              <a:solidFill>
                <a:schemeClr val="tx2"/>
              </a:solidFill>
              <a:latin typeface="Abadi" panose="020B0604020104020204" pitchFamily="34" charset="0"/>
            </a:endParaRPr>
          </a:p>
          <a:p>
            <a:endParaRPr lang="pl-PL" sz="2800" dirty="0">
              <a:solidFill>
                <a:schemeClr val="tx2"/>
              </a:solidFill>
              <a:latin typeface="Abadi" panose="020B0604020104020204" pitchFamily="34" charset="0"/>
            </a:endParaRPr>
          </a:p>
        </p:txBody>
      </p:sp>
      <p:pic>
        <p:nvPicPr>
          <p:cNvPr id="4" name="Picture 2" descr="http://s.tvp.pl/images/2/8/9/uid_289b07346d672e3296925bb5b681a2171421235859133_width_800_play_0_pos_0_gs_0.jpg">
            <a:extLst>
              <a:ext uri="{FF2B5EF4-FFF2-40B4-BE49-F238E27FC236}">
                <a16:creationId xmlns:a16="http://schemas.microsoft.com/office/drawing/2014/main" id="{4B5A2F79-BD1C-F5C9-29C1-FCB721C452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422017"/>
            <a:ext cx="914464" cy="1080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774522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36E12466-3FBF-A010-EFB2-7924717A40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44824"/>
            <a:ext cx="7886700" cy="1944216"/>
          </a:xfrm>
        </p:spPr>
        <p:txBody>
          <a:bodyPr>
            <a:normAutofit fontScale="90000"/>
          </a:bodyPr>
          <a:lstStyle/>
          <a:p>
            <a:pPr algn="ctr"/>
            <a:br>
              <a:rPr lang="pl-PL" sz="3600" b="1" dirty="0">
                <a:solidFill>
                  <a:schemeClr val="accent6">
                    <a:lumMod val="75000"/>
                  </a:schemeClr>
                </a:solidFill>
                <a:latin typeface="Constantia" panose="02030602050306030303" pitchFamily="18" charset="0"/>
              </a:rPr>
            </a:br>
            <a:br>
              <a:rPr lang="pl-PL" sz="3600" b="1" dirty="0">
                <a:solidFill>
                  <a:schemeClr val="accent6">
                    <a:lumMod val="75000"/>
                  </a:schemeClr>
                </a:solidFill>
                <a:latin typeface="Constantia" panose="02030602050306030303" pitchFamily="18" charset="0"/>
              </a:rPr>
            </a:br>
            <a:br>
              <a:rPr lang="pl-PL" sz="3600" b="1" dirty="0">
                <a:solidFill>
                  <a:schemeClr val="accent6">
                    <a:lumMod val="75000"/>
                  </a:schemeClr>
                </a:solidFill>
                <a:latin typeface="Constantia" panose="02030602050306030303" pitchFamily="18" charset="0"/>
              </a:rPr>
            </a:br>
            <a:br>
              <a:rPr lang="pl-PL" sz="3600" b="1" dirty="0">
                <a:solidFill>
                  <a:schemeClr val="accent6">
                    <a:lumMod val="75000"/>
                  </a:schemeClr>
                </a:solidFill>
                <a:latin typeface="Constantia" panose="02030602050306030303" pitchFamily="18" charset="0"/>
              </a:rPr>
            </a:br>
            <a:br>
              <a:rPr lang="pl-PL" sz="3600" b="1" dirty="0">
                <a:solidFill>
                  <a:schemeClr val="accent6">
                    <a:lumMod val="75000"/>
                  </a:schemeClr>
                </a:solidFill>
                <a:latin typeface="Constantia" panose="02030602050306030303" pitchFamily="18" charset="0"/>
              </a:rPr>
            </a:br>
            <a:r>
              <a:rPr lang="pl-PL" sz="4400" b="1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Inne programy  i projekty</a:t>
            </a:r>
            <a:br>
              <a:rPr lang="pl-PL" sz="3600" b="1" dirty="0">
                <a:solidFill>
                  <a:schemeClr val="accent6">
                    <a:lumMod val="75000"/>
                  </a:schemeClr>
                </a:solidFill>
                <a:latin typeface="Constantia" panose="02030602050306030303" pitchFamily="18" charset="0"/>
              </a:rPr>
            </a:br>
            <a:br>
              <a:rPr lang="pl-PL" sz="3600" b="1" dirty="0">
                <a:solidFill>
                  <a:schemeClr val="accent6">
                    <a:lumMod val="75000"/>
                  </a:schemeClr>
                </a:solidFill>
                <a:latin typeface="Constantia" panose="02030602050306030303" pitchFamily="18" charset="0"/>
              </a:rPr>
            </a:br>
            <a:br>
              <a:rPr lang="pl-PL" sz="3600" b="1" dirty="0">
                <a:solidFill>
                  <a:schemeClr val="accent6">
                    <a:lumMod val="75000"/>
                  </a:schemeClr>
                </a:solidFill>
                <a:latin typeface="Constantia" panose="02030602050306030303" pitchFamily="18" charset="0"/>
              </a:rPr>
            </a:br>
            <a:br>
              <a:rPr lang="pl-PL" sz="3600" b="1" dirty="0">
                <a:solidFill>
                  <a:schemeClr val="accent6">
                    <a:lumMod val="75000"/>
                  </a:schemeClr>
                </a:solidFill>
                <a:latin typeface="Constantia" panose="02030602050306030303" pitchFamily="18" charset="0"/>
              </a:rPr>
            </a:br>
            <a:endParaRPr lang="pl-PL" dirty="0"/>
          </a:p>
        </p:txBody>
      </p:sp>
      <p:pic>
        <p:nvPicPr>
          <p:cNvPr id="2" name="Picture 2" descr="http://s.tvp.pl/images/2/8/9/uid_289b07346d672e3296925bb5b681a2171421235859133_width_800_play_0_pos_0_gs_0.jpg">
            <a:extLst>
              <a:ext uri="{FF2B5EF4-FFF2-40B4-BE49-F238E27FC236}">
                <a16:creationId xmlns:a16="http://schemas.microsoft.com/office/drawing/2014/main" id="{8BDC4663-1606-E9A4-EA40-53B359B748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0886" y="476672"/>
            <a:ext cx="914464" cy="1080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80239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89184" y="188640"/>
            <a:ext cx="7179160" cy="1944216"/>
          </a:xfrm>
        </p:spPr>
        <p:txBody>
          <a:bodyPr>
            <a:normAutofit fontScale="90000"/>
          </a:bodyPr>
          <a:lstStyle/>
          <a:p>
            <a:pPr algn="ctr"/>
            <a:br>
              <a:rPr lang="pl-PL" sz="1800" b="1" dirty="0">
                <a:solidFill>
                  <a:schemeClr val="tx1"/>
                </a:solidFill>
              </a:rPr>
            </a:br>
            <a:br>
              <a:rPr lang="pl-PL" sz="1800" b="1" dirty="0">
                <a:solidFill>
                  <a:schemeClr val="tx1"/>
                </a:solidFill>
              </a:rPr>
            </a:br>
            <a:br>
              <a:rPr lang="pl-PL" sz="1800" b="1" dirty="0">
                <a:solidFill>
                  <a:schemeClr val="tx1"/>
                </a:solidFill>
              </a:rPr>
            </a:br>
            <a:r>
              <a:rPr lang="pl-PL" sz="2700" b="1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W roku szkolnym 2023/2024                      Gmina Drzewica była organem prowadzącym dla 5 szkół podstawowych,              </a:t>
            </a:r>
            <a:br>
              <a:rPr lang="pl-PL" sz="2700" b="1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</a:br>
            <a:r>
              <a:rPr lang="pl-PL" sz="2700" b="1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1 przedszkola oraz punktu przedszkolnego:</a:t>
            </a:r>
            <a:br>
              <a:rPr lang="pl-PL" sz="2700" b="1" dirty="0">
                <a:solidFill>
                  <a:schemeClr val="tx1"/>
                </a:solidFill>
                <a:latin typeface="+mn-lt"/>
              </a:rPr>
            </a:br>
            <a:endParaRPr lang="pl-PL" sz="27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7504" y="1988840"/>
            <a:ext cx="8928992" cy="4335760"/>
          </a:xfrm>
        </p:spPr>
        <p:txBody>
          <a:bodyPr>
            <a:normAutofit lnSpcReduction="10000"/>
          </a:bodyPr>
          <a:lstStyle/>
          <a:p>
            <a:pPr marL="0" lvl="0" indent="0" algn="ctr">
              <a:buClrTx/>
              <a:buNone/>
            </a:pPr>
            <a:r>
              <a:rPr lang="pl-PL" sz="1800" dirty="0">
                <a:latin typeface="Abadi" panose="020B0604020104020204" pitchFamily="34" charset="0"/>
              </a:rPr>
              <a:t> </a:t>
            </a:r>
            <a:endParaRPr lang="pl-PL" sz="2000" dirty="0">
              <a:latin typeface="Abadi" panose="020B0604020104020204" pitchFamily="34" charset="0"/>
            </a:endParaRPr>
          </a:p>
          <a:p>
            <a:pPr marL="0" lvl="0" indent="0" algn="ctr">
              <a:buClrTx/>
              <a:buNone/>
            </a:pPr>
            <a:r>
              <a:rPr lang="pl-PL" sz="2000" dirty="0">
                <a:latin typeface="Abadi" panose="020B0604020104020204" pitchFamily="34" charset="0"/>
              </a:rPr>
              <a:t>Szkoła Podstawowa im. Polskich Olimpijczyków w Drzewicy;</a:t>
            </a:r>
          </a:p>
          <a:p>
            <a:pPr lvl="0" algn="ctr">
              <a:buClrTx/>
              <a:buFont typeface="Wingdings" panose="05000000000000000000" pitchFamily="2" charset="2"/>
              <a:buChar char="v"/>
            </a:pPr>
            <a:endParaRPr lang="pl-PL" sz="2000" dirty="0">
              <a:latin typeface="Abadi" panose="020B0604020104020204" pitchFamily="34" charset="0"/>
            </a:endParaRPr>
          </a:p>
          <a:p>
            <a:pPr marL="0" lvl="0" indent="0" algn="ctr">
              <a:buClrTx/>
              <a:buNone/>
            </a:pPr>
            <a:r>
              <a:rPr lang="pl-PL" sz="2000" dirty="0">
                <a:latin typeface="Abadi" panose="020B0604020104020204" pitchFamily="34" charset="0"/>
              </a:rPr>
              <a:t> Szkoła Podstawowa im. Mikołaja Kopernika w Radzicach Dużych;</a:t>
            </a:r>
          </a:p>
          <a:p>
            <a:pPr lvl="0" algn="ctr">
              <a:buClrTx/>
              <a:buFont typeface="Wingdings" panose="05000000000000000000" pitchFamily="2" charset="2"/>
              <a:buChar char="v"/>
            </a:pPr>
            <a:endParaRPr lang="pl-PL" sz="2000" dirty="0">
              <a:latin typeface="Abadi" panose="020B0604020104020204" pitchFamily="34" charset="0"/>
            </a:endParaRPr>
          </a:p>
          <a:p>
            <a:pPr marL="0" lvl="0" indent="0" algn="ctr">
              <a:buClrTx/>
              <a:buNone/>
            </a:pPr>
            <a:r>
              <a:rPr lang="pl-PL" sz="2000" dirty="0">
                <a:latin typeface="Abadi" panose="020B0604020104020204" pitchFamily="34" charset="0"/>
              </a:rPr>
              <a:t>Szkoła Podstawowa im. Stefana Żeromskiego w Domasznie;</a:t>
            </a:r>
          </a:p>
          <a:p>
            <a:pPr lvl="0" algn="ctr">
              <a:buClrTx/>
              <a:buFont typeface="Wingdings" panose="05000000000000000000" pitchFamily="2" charset="2"/>
              <a:buChar char="v"/>
            </a:pPr>
            <a:endParaRPr lang="pl-PL" sz="2000" dirty="0">
              <a:latin typeface="Abadi" panose="020B0604020104020204" pitchFamily="34" charset="0"/>
            </a:endParaRPr>
          </a:p>
          <a:p>
            <a:pPr marL="0" lvl="0" indent="0" algn="ctr">
              <a:buClrTx/>
              <a:buNone/>
            </a:pPr>
            <a:r>
              <a:rPr lang="pl-PL" sz="2000" dirty="0">
                <a:latin typeface="Abadi" panose="020B0604020104020204" pitchFamily="34" charset="0"/>
              </a:rPr>
              <a:t>Szkoła Podstawowa w Brzustowcu;</a:t>
            </a:r>
          </a:p>
          <a:p>
            <a:pPr marL="0" lvl="0" indent="0" algn="ctr">
              <a:buClrTx/>
              <a:buNone/>
            </a:pPr>
            <a:endParaRPr lang="pl-PL" sz="2000" dirty="0">
              <a:latin typeface="Abadi" panose="020B0604020104020204" pitchFamily="34" charset="0"/>
            </a:endParaRPr>
          </a:p>
          <a:p>
            <a:pPr marL="0" indent="0" algn="ctr">
              <a:buNone/>
            </a:pPr>
            <a:r>
              <a:rPr lang="pl-PL" sz="2000" dirty="0">
                <a:latin typeface="Abadi" panose="020B0604020104020204" pitchFamily="34" charset="0"/>
              </a:rPr>
              <a:t>Przedszkole Samorządowe w Drzewicy;  </a:t>
            </a:r>
          </a:p>
          <a:p>
            <a:pPr marL="0" lvl="0" indent="0" algn="ctr">
              <a:buClrTx/>
              <a:buNone/>
            </a:pPr>
            <a:endParaRPr lang="pl-PL" sz="2000" dirty="0">
              <a:latin typeface="Abadi" panose="020B0604020104020204" pitchFamily="34" charset="0"/>
            </a:endParaRPr>
          </a:p>
          <a:p>
            <a:pPr marL="0" lvl="0" indent="0" algn="ctr">
              <a:buClrTx/>
              <a:buNone/>
            </a:pPr>
            <a:r>
              <a:rPr lang="pl-PL" sz="2000" dirty="0">
                <a:latin typeface="Abadi" panose="020B0604020104020204" pitchFamily="34" charset="0"/>
              </a:rPr>
              <a:t>Punkt Przedszkolny w Jelni przy Szkole Podstawowej w Brzustowcu.</a:t>
            </a:r>
          </a:p>
          <a:p>
            <a:pPr lvl="0">
              <a:buClrTx/>
              <a:buFont typeface="Wingdings" panose="05000000000000000000" pitchFamily="2" charset="2"/>
              <a:buChar char="v"/>
            </a:pPr>
            <a:endParaRPr lang="pl-PL" dirty="0"/>
          </a:p>
          <a:p>
            <a:endParaRPr lang="pl-PL" dirty="0"/>
          </a:p>
        </p:txBody>
      </p:sp>
      <p:pic>
        <p:nvPicPr>
          <p:cNvPr id="4" name="Picture 2" descr="http://s.tvp.pl/images/2/8/9/uid_289b07346d672e3296925bb5b681a2171421235859133_width_800_play_0_pos_0_gs_0.jpg">
            <a:extLst>
              <a:ext uri="{FF2B5EF4-FFF2-40B4-BE49-F238E27FC236}">
                <a16:creationId xmlns:a16="http://schemas.microsoft.com/office/drawing/2014/main" id="{A15B5CFE-1642-5945-416F-FD9B143F06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260648"/>
            <a:ext cx="914464" cy="1080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798490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>
            <a:extLst>
              <a:ext uri="{FF2B5EF4-FFF2-40B4-BE49-F238E27FC236}">
                <a16:creationId xmlns:a16="http://schemas.microsoft.com/office/drawing/2014/main" id="{F37F309D-BA31-D510-B93E-6722A4C2DE4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18991"/>
            <a:ext cx="3960440" cy="1685901"/>
          </a:xfrm>
          <a:prstGeom prst="rect">
            <a:avLst/>
          </a:prstGeom>
        </p:spPr>
      </p:pic>
      <p:pic>
        <p:nvPicPr>
          <p:cNvPr id="5" name="Picture 2" descr="http://s.tvp.pl/images/2/8/9/uid_289b07346d672e3296925bb5b681a2171421235859133_width_800_play_0_pos_0_gs_0.jpg">
            <a:extLst>
              <a:ext uri="{FF2B5EF4-FFF2-40B4-BE49-F238E27FC236}">
                <a16:creationId xmlns:a16="http://schemas.microsoft.com/office/drawing/2014/main" id="{D2B457B0-942F-1EE5-A21C-77CB9DE619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487847"/>
            <a:ext cx="914464" cy="1080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pole tekstowe 6">
            <a:extLst>
              <a:ext uri="{FF2B5EF4-FFF2-40B4-BE49-F238E27FC236}">
                <a16:creationId xmlns:a16="http://schemas.microsoft.com/office/drawing/2014/main" id="{D0749E9C-E33A-FB2E-815F-BC580A1A7FF9}"/>
              </a:ext>
            </a:extLst>
          </p:cNvPr>
          <p:cNvSpPr txBox="1"/>
          <p:nvPr/>
        </p:nvSpPr>
        <p:spPr>
          <a:xfrm>
            <a:off x="1331640" y="1844825"/>
            <a:ext cx="6408712" cy="49941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l-PL" sz="2400" dirty="0">
                <a:effectLst/>
                <a:latin typeface="Abadi" panose="020B0604020104020204" pitchFamily="34" charset="0"/>
              </a:rPr>
              <a:t>Przedmiotem inicjatywy są projekty                        o charakterze </a:t>
            </a:r>
            <a:r>
              <a:rPr lang="pl-PL" sz="2400" dirty="0" err="1">
                <a:effectLst/>
                <a:latin typeface="Abadi" panose="020B0604020104020204" pitchFamily="34" charset="0"/>
              </a:rPr>
              <a:t>nieinwestycyjnym</a:t>
            </a:r>
            <a:r>
              <a:rPr lang="pl-PL" sz="2400" dirty="0">
                <a:effectLst/>
                <a:latin typeface="Abadi" panose="020B0604020104020204" pitchFamily="34" charset="0"/>
              </a:rPr>
              <a:t>, mające na celu wzmocnienie aktywności społecznej młodych ludzi oraz podnoszenie ich kompetencji społecznych.</a:t>
            </a:r>
          </a:p>
          <a:p>
            <a:pPr algn="ctr"/>
            <a:endParaRPr lang="pl-PL" sz="2400" dirty="0">
              <a:latin typeface="Abadi" panose="020B0604020104020204" pitchFamily="34" charset="0"/>
            </a:endParaRPr>
          </a:p>
          <a:p>
            <a:pPr algn="ctr"/>
            <a:r>
              <a:rPr lang="pl-PL" sz="2400" dirty="0">
                <a:latin typeface="Abadi" panose="020B0604020104020204" pitchFamily="34" charset="0"/>
              </a:rPr>
              <a:t>W roku szkolnym 2023/2024 zadanie </a:t>
            </a:r>
            <a:r>
              <a:rPr lang="pl-PL" sz="2400" dirty="0">
                <a:effectLst/>
                <a:latin typeface="Abadi" panose="020B0604020104020204" pitchFamily="34" charset="0"/>
              </a:rPr>
              <a:t>pt.: „Niecodzienna lekcja wychowania fizycznego”, autorstwa: Jakuba </a:t>
            </a:r>
            <a:r>
              <a:rPr lang="pl-PL" sz="2400" dirty="0" err="1">
                <a:effectLst/>
                <a:latin typeface="Abadi" panose="020B0604020104020204" pitchFamily="34" charset="0"/>
              </a:rPr>
              <a:t>Kubryna</a:t>
            </a:r>
            <a:r>
              <a:rPr lang="pl-PL" sz="2400" dirty="0">
                <a:effectLst/>
                <a:latin typeface="Abadi" panose="020B0604020104020204" pitchFamily="34" charset="0"/>
              </a:rPr>
              <a:t>, Katarzyny Tomczyk            i Pauliny </a:t>
            </a:r>
            <a:r>
              <a:rPr lang="pl-PL" sz="2400" dirty="0" err="1">
                <a:effectLst/>
                <a:latin typeface="Abadi" panose="020B0604020104020204" pitchFamily="34" charset="0"/>
              </a:rPr>
              <a:t>Grudzieckiej</a:t>
            </a:r>
            <a:r>
              <a:rPr lang="pl-PL" sz="2400" dirty="0">
                <a:effectLst/>
                <a:latin typeface="Abadi" panose="020B0604020104020204" pitchFamily="34" charset="0"/>
              </a:rPr>
              <a:t> pod opieką nauczycielki Katarzyny Czarneckiej,</a:t>
            </a:r>
            <a:r>
              <a:rPr lang="pl-PL" sz="2400" dirty="0">
                <a:latin typeface="Abadi" panose="020B0604020104020204" pitchFamily="34" charset="0"/>
              </a:rPr>
              <a:t> realizowali uczniowie Szkoły Podstawowej im. Mikołaja Kopernika                      w Radzicach Dużych.  </a:t>
            </a:r>
          </a:p>
        </p:txBody>
      </p:sp>
    </p:spTree>
    <p:extLst>
      <p:ext uri="{BB962C8B-B14F-4D97-AF65-F5344CB8AC3E}">
        <p14:creationId xmlns:p14="http://schemas.microsoft.com/office/powerpoint/2010/main" val="36699319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>
            <a:extLst>
              <a:ext uri="{FF2B5EF4-FFF2-40B4-BE49-F238E27FC236}">
                <a16:creationId xmlns:a16="http://schemas.microsoft.com/office/drawing/2014/main" id="{20BCAC66-2064-3689-A3D1-F24E50C6C03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80" y="332656"/>
            <a:ext cx="2952328" cy="1589715"/>
          </a:xfrm>
          <a:prstGeom prst="rect">
            <a:avLst/>
          </a:prstGeom>
        </p:spPr>
      </p:pic>
      <p:pic>
        <p:nvPicPr>
          <p:cNvPr id="5" name="Picture 2" descr="http://s.tvp.pl/images/2/8/9/uid_289b07346d672e3296925bb5b681a2171421235859133_width_800_play_0_pos_0_gs_0.jpg">
            <a:extLst>
              <a:ext uri="{FF2B5EF4-FFF2-40B4-BE49-F238E27FC236}">
                <a16:creationId xmlns:a16="http://schemas.microsoft.com/office/drawing/2014/main" id="{B3165FAC-8BB4-33C7-2E0D-1C3BD2186B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570160"/>
            <a:ext cx="914464" cy="1080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pole tekstowe 6">
            <a:extLst>
              <a:ext uri="{FF2B5EF4-FFF2-40B4-BE49-F238E27FC236}">
                <a16:creationId xmlns:a16="http://schemas.microsoft.com/office/drawing/2014/main" id="{BB4D8554-C8A9-F796-860C-99DF6E2EF944}"/>
              </a:ext>
            </a:extLst>
          </p:cNvPr>
          <p:cNvSpPr txBox="1"/>
          <p:nvPr/>
        </p:nvSpPr>
        <p:spPr>
          <a:xfrm>
            <a:off x="1151620" y="2132856"/>
            <a:ext cx="6984776" cy="41549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l-PL" sz="2400" dirty="0">
                <a:effectLst/>
                <a:latin typeface="Abadi" panose="020B0604020104020204" pitchFamily="34" charset="0"/>
              </a:rPr>
              <a:t>Przedmiotem </a:t>
            </a:r>
            <a:r>
              <a:rPr lang="pl-PL" sz="2400" dirty="0">
                <a:latin typeface="Abadi" panose="020B0604020104020204" pitchFamily="34" charset="0"/>
              </a:rPr>
              <a:t>inicjatywy</a:t>
            </a:r>
            <a:r>
              <a:rPr lang="pl-PL" sz="2400" dirty="0">
                <a:effectLst/>
                <a:latin typeface="Abadi" panose="020B0604020104020204" pitchFamily="34" charset="0"/>
              </a:rPr>
              <a:t> są projekty o charakterze </a:t>
            </a:r>
            <a:r>
              <a:rPr lang="pl-PL" sz="2400" dirty="0" err="1">
                <a:effectLst/>
                <a:latin typeface="Abadi" panose="020B0604020104020204" pitchFamily="34" charset="0"/>
              </a:rPr>
              <a:t>nieinwestycyjnym</a:t>
            </a:r>
            <a:r>
              <a:rPr lang="pl-PL" sz="2400" dirty="0">
                <a:effectLst/>
                <a:latin typeface="Abadi" panose="020B0604020104020204" pitchFamily="34" charset="0"/>
              </a:rPr>
              <a:t>, mające na celu poszerzanie                i pielęgnowanie wiedzy o historii Drzewicy oraz honorowych obywatelach miasta.</a:t>
            </a:r>
          </a:p>
          <a:p>
            <a:pPr algn="ctr"/>
            <a:r>
              <a:rPr lang="pl-PL" sz="2400" dirty="0">
                <a:latin typeface="Abadi" panose="020B0604020104020204" pitchFamily="34" charset="0"/>
              </a:rPr>
              <a:t>W roku szkolnym 2023/2024 zadanie                          </a:t>
            </a:r>
            <a:r>
              <a:rPr lang="pl-PL" sz="2400" dirty="0">
                <a:effectLst/>
                <a:latin typeface="Abadi" panose="020B0604020104020204" pitchFamily="34" charset="0"/>
              </a:rPr>
              <a:t>pt.: „Drzewiccy detektywi historii”,                        autorstwa: Macieja Michałowicza, Mai Kempy           i Filipa </a:t>
            </a:r>
            <a:r>
              <a:rPr lang="pl-PL" sz="2400" dirty="0" err="1">
                <a:effectLst/>
                <a:latin typeface="Abadi" panose="020B0604020104020204" pitchFamily="34" charset="0"/>
              </a:rPr>
              <a:t>Wędzichowskiego</a:t>
            </a:r>
            <a:r>
              <a:rPr lang="pl-PL" sz="2400" dirty="0">
                <a:effectLst/>
                <a:latin typeface="Abadi" panose="020B0604020104020204" pitchFamily="34" charset="0"/>
              </a:rPr>
              <a:t> pod opieką nauczycielki                     Renaty Smolarek, realizowali uczniowie                     Szkoły Podstawowej im. Polskich Olimpijczyków                          w Drzewicy</a:t>
            </a:r>
            <a:endParaRPr lang="pl-PL" sz="2400" dirty="0">
              <a:latin typeface="Abadi" panose="020B06040201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97372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1F4D788-61B0-4694-88D0-70ACBC1D0C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3400" y="548680"/>
            <a:ext cx="7851648" cy="1008112"/>
          </a:xfrm>
        </p:spPr>
        <p:txBody>
          <a:bodyPr>
            <a:normAutofit/>
          </a:bodyPr>
          <a:lstStyle/>
          <a:p>
            <a:pPr algn="ctr"/>
            <a:r>
              <a:rPr lang="pl-PL" sz="2400" b="1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    </a:t>
            </a:r>
            <a:r>
              <a:rPr lang="pl-PL" sz="2400" b="1" dirty="0">
                <a:solidFill>
                  <a:schemeClr val="accent1">
                    <a:lumMod val="50000"/>
                  </a:schemeClr>
                </a:solidFill>
                <a:latin typeface="Abadi" panose="020B0604020104020204" pitchFamily="34" charset="0"/>
              </a:rPr>
              <a:t>Program „Umiem pływać” </a:t>
            </a:r>
            <a:endParaRPr lang="pl-PL" sz="2400" dirty="0">
              <a:solidFill>
                <a:schemeClr val="accent1">
                  <a:lumMod val="50000"/>
                </a:schemeClr>
              </a:solidFill>
              <a:latin typeface="Abadi" panose="020B0604020104020204" pitchFamily="34" charset="0"/>
            </a:endParaRP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37C5C3EC-4CD1-4CA9-8674-7B0DBFA7E3D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33400" y="1988840"/>
            <a:ext cx="7854696" cy="3816424"/>
          </a:xfrm>
        </p:spPr>
        <p:txBody>
          <a:bodyPr>
            <a:noAutofit/>
          </a:bodyPr>
          <a:lstStyle/>
          <a:p>
            <a:pPr algn="ctr"/>
            <a:r>
              <a:rPr lang="pl-PL" sz="2400" dirty="0">
                <a:solidFill>
                  <a:schemeClr val="tx1"/>
                </a:solidFill>
                <a:effectLst/>
                <a:latin typeface="Abadi" panose="020B0604020104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Program zakłada systematyczny, powszechny i bezpłatny udział dzieci w pozalekcyjnych zajęciach nauki pływania. Każdy z uczniów miał możliwość zrealizowania                       20-godzinnego cyklu zajęć  wg treści programowych otrzymanych od operatora wojewódzkiego. </a:t>
            </a:r>
          </a:p>
          <a:p>
            <a:pPr algn="ctr"/>
            <a:r>
              <a:rPr lang="pl-PL" sz="2400" dirty="0">
                <a:solidFill>
                  <a:schemeClr val="tx1"/>
                </a:solidFill>
                <a:latin typeface="Abadi" panose="020B0604020104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 programie wzięli udział uczniowie klas II i III szkół podstawowych dla których organem prowadzącym jest Gmina Drzewica</a:t>
            </a:r>
            <a:r>
              <a:rPr lang="pl-PL" sz="2400" dirty="0">
                <a:latin typeface="Abadi" panose="020B0604020104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pl-PL" sz="2400" dirty="0">
              <a:effectLst/>
              <a:latin typeface="Abadi" panose="020B060402010402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pl-PL" sz="2400" dirty="0">
                <a:solidFill>
                  <a:schemeClr val="tx1"/>
                </a:solidFill>
                <a:effectLst/>
                <a:latin typeface="Abadi" panose="020B0604020104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Zadanie współfinansowane jest ze środków Ministerstwa Sportu i Turystyki oraz środków własnych Gminy Drzewica. </a:t>
            </a:r>
            <a:endParaRPr lang="pl-PL" sz="2400" dirty="0">
              <a:solidFill>
                <a:schemeClr val="tx1"/>
              </a:solidFill>
              <a:latin typeface="Abadi" panose="020B0604020104020204" pitchFamily="34" charset="0"/>
              <a:cs typeface="Calibri" panose="020F0502020204030204" pitchFamily="34" charset="0"/>
            </a:endParaRPr>
          </a:p>
        </p:txBody>
      </p:sp>
      <p:pic>
        <p:nvPicPr>
          <p:cNvPr id="4" name="Picture 2" descr="http://s.tvp.pl/images/2/8/9/uid_289b07346d672e3296925bb5b681a2171421235859133_width_800_play_0_pos_0_gs_0.jpg">
            <a:extLst>
              <a:ext uri="{FF2B5EF4-FFF2-40B4-BE49-F238E27FC236}">
                <a16:creationId xmlns:a16="http://schemas.microsoft.com/office/drawing/2014/main" id="{F302B265-35B1-F604-4385-4BD632607D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476672"/>
            <a:ext cx="914464" cy="1080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Obraz 5">
            <a:extLst>
              <a:ext uri="{FF2B5EF4-FFF2-40B4-BE49-F238E27FC236}">
                <a16:creationId xmlns:a16="http://schemas.microsoft.com/office/drawing/2014/main" id="{EBE54330-4D70-4ECD-789A-389BA084B40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32656"/>
            <a:ext cx="2990164" cy="1368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5979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368152"/>
          </a:xfrm>
        </p:spPr>
        <p:txBody>
          <a:bodyPr>
            <a:noAutofit/>
          </a:bodyPr>
          <a:lstStyle/>
          <a:p>
            <a:pPr algn="ctr"/>
            <a:r>
              <a:rPr lang="pl-PL" sz="2400" b="1" dirty="0">
                <a:solidFill>
                  <a:schemeClr val="accent1">
                    <a:lumMod val="50000"/>
                  </a:schemeClr>
                </a:solidFill>
                <a:latin typeface="Abadi" panose="020B0604020104020204" pitchFamily="34" charset="0"/>
              </a:rPr>
              <a:t>Współpraca z instytucjami działającymi </a:t>
            </a:r>
            <a:br>
              <a:rPr lang="pl-PL" sz="2400" b="1" dirty="0">
                <a:solidFill>
                  <a:schemeClr val="accent1">
                    <a:lumMod val="50000"/>
                  </a:schemeClr>
                </a:solidFill>
                <a:latin typeface="Abadi" panose="020B0604020104020204" pitchFamily="34" charset="0"/>
              </a:rPr>
            </a:br>
            <a:r>
              <a:rPr lang="pl-PL" sz="2400" b="1" dirty="0">
                <a:solidFill>
                  <a:schemeClr val="accent1">
                    <a:lumMod val="50000"/>
                  </a:schemeClr>
                </a:solidFill>
                <a:latin typeface="Abadi" panose="020B0604020104020204" pitchFamily="34" charset="0"/>
              </a:rPr>
              <a:t>na rzecz edukacji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412776"/>
            <a:ext cx="8219256" cy="532859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l-PL" sz="2100" dirty="0">
                <a:latin typeface="Abadi" panose="020B0604020104020204" pitchFamily="34" charset="0"/>
              </a:rPr>
              <a:t>Gmina Drzewica, współpracując z placówkami oświatowymi wspomaga realizację zagadnień dydaktycznych, wychowawczych oraz opiekuńczych. Systematycznie współpracuje z wieloma instytucjami, takimi jak:</a:t>
            </a:r>
          </a:p>
          <a:p>
            <a:pPr lvl="0">
              <a:buClrTx/>
              <a:buFont typeface="Wingdings" panose="05000000000000000000" pitchFamily="2" charset="2"/>
              <a:buChar char="§"/>
            </a:pPr>
            <a:r>
              <a:rPr lang="pl-PL" sz="2100" dirty="0">
                <a:latin typeface="Abadi" panose="020B0604020104020204" pitchFamily="34" charset="0"/>
              </a:rPr>
              <a:t>Instytucje sytemu oświaty (Kuratorium Oświaty w Łodzi Delegatura w Piotrkowie Trybunalskim, Poradnia Psychologiczno-Pedagogiczna w Opocznie Filia  w Drzewicy);</a:t>
            </a:r>
          </a:p>
          <a:p>
            <a:pPr>
              <a:buClrTx/>
              <a:buFont typeface="Wingdings" panose="05000000000000000000" pitchFamily="2" charset="2"/>
              <a:buChar char="§"/>
            </a:pPr>
            <a:r>
              <a:rPr lang="pl-PL" sz="2100" dirty="0">
                <a:latin typeface="Abadi" panose="020B0604020104020204" pitchFamily="34" charset="0"/>
              </a:rPr>
              <a:t>Organy porządku publicznego: Komenda Powiatowa Policji w Opocznie;</a:t>
            </a:r>
          </a:p>
          <a:p>
            <a:pPr lvl="0">
              <a:buClrTx/>
              <a:buFont typeface="Wingdings" panose="05000000000000000000" pitchFamily="2" charset="2"/>
              <a:buChar char="§"/>
            </a:pPr>
            <a:r>
              <a:rPr lang="pl-PL" sz="2100" dirty="0">
                <a:latin typeface="Abadi" panose="020B0604020104020204" pitchFamily="34" charset="0"/>
              </a:rPr>
              <a:t>Instytucje pomocy społecznej : Miejsko – Gminny  Ośrodek Pomocy Społecznej w Drzewicy;</a:t>
            </a:r>
          </a:p>
          <a:p>
            <a:pPr>
              <a:buClrTx/>
              <a:buFont typeface="Wingdings" panose="05000000000000000000" pitchFamily="2" charset="2"/>
              <a:buChar char="§"/>
            </a:pPr>
            <a:r>
              <a:rPr lang="pl-PL" sz="2100" dirty="0">
                <a:latin typeface="Abadi" panose="020B0604020104020204" pitchFamily="34" charset="0"/>
              </a:rPr>
              <a:t>Publiczne instytucje kulturalno-oświatowe : Biblioteka Miejska w Drzewicy, Regionalne Centrum Kultury w Drzewicy;</a:t>
            </a:r>
          </a:p>
          <a:p>
            <a:pPr>
              <a:buClrTx/>
              <a:buFont typeface="Wingdings" panose="05000000000000000000" pitchFamily="2" charset="2"/>
              <a:buChar char="§"/>
            </a:pPr>
            <a:r>
              <a:rPr lang="pl-PL" sz="2100" dirty="0">
                <a:latin typeface="Abadi" panose="020B0604020104020204" pitchFamily="34" charset="0"/>
              </a:rPr>
              <a:t>Kluby sportowe i obiekty sportowe : LKK w Drzewicy, boisko Orlik, stadion piłkarski w Drzewicy;</a:t>
            </a:r>
          </a:p>
          <a:p>
            <a:pPr>
              <a:buClrTx/>
              <a:buFont typeface="Wingdings" panose="05000000000000000000" pitchFamily="2" charset="2"/>
              <a:buChar char="§"/>
            </a:pPr>
            <a:r>
              <a:rPr lang="pl-PL" sz="2100" dirty="0">
                <a:latin typeface="Abadi" panose="020B0604020104020204" pitchFamily="34" charset="0"/>
              </a:rPr>
              <a:t>Kościół parafialny;</a:t>
            </a:r>
          </a:p>
          <a:p>
            <a:pPr lvl="0">
              <a:buClrTx/>
              <a:buFont typeface="Wingdings" panose="05000000000000000000" pitchFamily="2" charset="2"/>
              <a:buChar char="§"/>
            </a:pPr>
            <a:r>
              <a:rPr lang="pl-PL" sz="2100" dirty="0">
                <a:latin typeface="Abadi" panose="020B0604020104020204" pitchFamily="34" charset="0"/>
              </a:rPr>
              <a:t>Organizacje pozarządowe: DCW Ofiarna Dłoń, Koło Diabetyków, UTW.</a:t>
            </a:r>
          </a:p>
          <a:p>
            <a:pPr>
              <a:buClrTx/>
              <a:buFont typeface="Wingdings" panose="05000000000000000000" pitchFamily="2" charset="2"/>
              <a:buChar char="§"/>
            </a:pPr>
            <a:r>
              <a:rPr lang="pl-PL" sz="2100" dirty="0">
                <a:latin typeface="Abadi" panose="020B0604020104020204" pitchFamily="34" charset="0"/>
              </a:rPr>
              <a:t>Ochotnicze Straże Pożarne i inne służby ratownicze :  Państwowa Straż Pożarna, Pogotowie Ratunkowe;</a:t>
            </a:r>
          </a:p>
          <a:p>
            <a:pPr lvl="0">
              <a:buClrTx/>
              <a:buFont typeface="Wingdings" panose="05000000000000000000" pitchFamily="2" charset="2"/>
              <a:buChar char="§"/>
            </a:pPr>
            <a:r>
              <a:rPr lang="pl-PL" sz="2100" dirty="0">
                <a:latin typeface="Abadi" panose="020B0604020104020204" pitchFamily="34" charset="0"/>
              </a:rPr>
              <a:t>Placówki ochrony zdrowia.</a:t>
            </a:r>
          </a:p>
          <a:p>
            <a:pPr marL="0" indent="0">
              <a:buNone/>
            </a:pPr>
            <a:endParaRPr lang="pl-PL" sz="2000" dirty="0"/>
          </a:p>
        </p:txBody>
      </p:sp>
      <p:pic>
        <p:nvPicPr>
          <p:cNvPr id="4" name="Picture 2" descr="http://s.tvp.pl/images/2/8/9/uid_289b07346d672e3296925bb5b681a2171421235859133_width_800_play_0_pos_0_gs_0.jpg">
            <a:extLst>
              <a:ext uri="{FF2B5EF4-FFF2-40B4-BE49-F238E27FC236}">
                <a16:creationId xmlns:a16="http://schemas.microsoft.com/office/drawing/2014/main" id="{F6438F3D-747C-0D80-A903-BCDF9833ED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336" y="260648"/>
            <a:ext cx="914464" cy="1080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267858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0" y="764704"/>
            <a:ext cx="8244408" cy="60631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l-PL" sz="2400" b="1" dirty="0">
                <a:solidFill>
                  <a:schemeClr val="accent1">
                    <a:lumMod val="50000"/>
                  </a:schemeClr>
                </a:solidFill>
                <a:latin typeface="Abadi" panose="020B0604020104020204" pitchFamily="34" charset="0"/>
              </a:rPr>
              <a:t>Uczniowie ze specyficznymi i specjalnymi </a:t>
            </a:r>
          </a:p>
          <a:p>
            <a:pPr algn="ctr"/>
            <a:r>
              <a:rPr lang="pl-PL" sz="2400" b="1" dirty="0">
                <a:solidFill>
                  <a:schemeClr val="accent1">
                    <a:lumMod val="50000"/>
                  </a:schemeClr>
                </a:solidFill>
                <a:latin typeface="Abadi" panose="020B0604020104020204" pitchFamily="34" charset="0"/>
              </a:rPr>
              <a:t>potrzebami edukacyjnymi</a:t>
            </a:r>
          </a:p>
          <a:p>
            <a:pPr algn="ctr"/>
            <a:endParaRPr lang="pl-PL" sz="2400" dirty="0">
              <a:solidFill>
                <a:srgbClr val="000099"/>
              </a:solidFill>
              <a:latin typeface="Abadi" panose="020B0604020104020204" pitchFamily="34" charset="0"/>
            </a:endParaRPr>
          </a:p>
          <a:p>
            <a:pPr algn="ctr"/>
            <a:r>
              <a:rPr lang="pl-PL" sz="2000" dirty="0">
                <a:latin typeface="Abadi" panose="020B0604020104020204" pitchFamily="34" charset="0"/>
              </a:rPr>
              <a:t>             Dla uczniów ze specyficznymi i specjalnymi potrzebami edukacyjnymi, zgodnie z zaleceniami opinii lub orzeczeń wydawanymi                                           przez  Poradnie Psychologiczno-Pedagogiczne, zapewniamy:</a:t>
            </a:r>
          </a:p>
          <a:p>
            <a:pPr algn="just"/>
            <a:endParaRPr lang="pl-PL" sz="2000" dirty="0">
              <a:latin typeface="Abadi" panose="020B0604020104020204" pitchFamily="34" charset="0"/>
            </a:endParaRPr>
          </a:p>
          <a:p>
            <a:pPr algn="just"/>
            <a:r>
              <a:rPr lang="pl-PL" sz="2000" dirty="0">
                <a:latin typeface="Abadi" panose="020B0604020104020204" pitchFamily="34" charset="0"/>
              </a:rPr>
              <a:t>-   zajęcia rewalidacyjne, </a:t>
            </a:r>
          </a:p>
          <a:p>
            <a:pPr algn="just"/>
            <a:r>
              <a:rPr lang="pl-PL" sz="2000" dirty="0">
                <a:latin typeface="Abadi" panose="020B0604020104020204" pitchFamily="34" charset="0"/>
              </a:rPr>
              <a:t>-   zajęcia rewalidacyjno-wychowawcze, </a:t>
            </a:r>
          </a:p>
          <a:p>
            <a:pPr algn="just"/>
            <a:r>
              <a:rPr lang="pl-PL" sz="2000" dirty="0">
                <a:latin typeface="Abadi" panose="020B0604020104020204" pitchFamily="34" charset="0"/>
              </a:rPr>
              <a:t>-   zajęcia psychologiczne,</a:t>
            </a:r>
          </a:p>
          <a:p>
            <a:pPr algn="just"/>
            <a:r>
              <a:rPr lang="pl-PL" sz="2000" dirty="0">
                <a:latin typeface="Abadi" panose="020B0604020104020204" pitchFamily="34" charset="0"/>
              </a:rPr>
              <a:t>-   zajęcia logopedyczne,</a:t>
            </a:r>
          </a:p>
          <a:p>
            <a:pPr algn="just"/>
            <a:r>
              <a:rPr lang="pl-PL" sz="2000" dirty="0">
                <a:latin typeface="Abadi" panose="020B0604020104020204" pitchFamily="34" charset="0"/>
              </a:rPr>
              <a:t>-   zajęcia dydaktyczno-wyrównawcze,</a:t>
            </a:r>
          </a:p>
          <a:p>
            <a:pPr marL="342900" indent="-342900" algn="just">
              <a:buFontTx/>
              <a:buChar char="-"/>
            </a:pPr>
            <a:r>
              <a:rPr lang="pl-PL" sz="2000" dirty="0">
                <a:latin typeface="Abadi" panose="020B0604020104020204" pitchFamily="34" charset="0"/>
              </a:rPr>
              <a:t>zajęcia korekcyjno-kompensacyjne,</a:t>
            </a:r>
          </a:p>
          <a:p>
            <a:pPr marL="342900" indent="-342900" algn="just">
              <a:buFontTx/>
              <a:buChar char="-"/>
            </a:pPr>
            <a:r>
              <a:rPr lang="pl-PL" sz="2000" dirty="0">
                <a:latin typeface="Abadi" panose="020B0604020104020204" pitchFamily="34" charset="0"/>
              </a:rPr>
              <a:t>terapii pedagogicznej,</a:t>
            </a:r>
          </a:p>
          <a:p>
            <a:pPr algn="just"/>
            <a:r>
              <a:rPr lang="pl-PL" sz="2000" dirty="0">
                <a:latin typeface="Abadi" panose="020B0604020104020204" pitchFamily="34" charset="0"/>
              </a:rPr>
              <a:t>-   zajęcia rozwijające uzdolnienia, zainteresowania</a:t>
            </a:r>
          </a:p>
          <a:p>
            <a:pPr marL="342900" indent="-342900" algn="just">
              <a:buFontTx/>
              <a:buChar char="-"/>
            </a:pPr>
            <a:r>
              <a:rPr lang="pl-PL" sz="2000" dirty="0">
                <a:latin typeface="Abadi" panose="020B0604020104020204" pitchFamily="34" charset="0"/>
              </a:rPr>
              <a:t>zajęcia WWRD,</a:t>
            </a:r>
          </a:p>
          <a:p>
            <a:pPr algn="just"/>
            <a:r>
              <a:rPr lang="pl-PL" sz="2000" dirty="0">
                <a:latin typeface="Abadi" panose="020B0604020104020204" pitchFamily="34" charset="0"/>
              </a:rPr>
              <a:t>-   wsparcie nauczyciela współorganizującego kształcenie.</a:t>
            </a:r>
          </a:p>
          <a:p>
            <a:pPr algn="just"/>
            <a:endParaRPr lang="pl-PL" dirty="0"/>
          </a:p>
          <a:p>
            <a:r>
              <a:rPr lang="pl-PL" dirty="0"/>
              <a:t> </a:t>
            </a:r>
          </a:p>
        </p:txBody>
      </p:sp>
      <p:pic>
        <p:nvPicPr>
          <p:cNvPr id="3" name="Picture 2" descr="http://s.tvp.pl/images/2/8/9/uid_289b07346d672e3296925bb5b681a2171421235859133_width_800_play_0_pos_0_gs_0.jpg">
            <a:extLst>
              <a:ext uri="{FF2B5EF4-FFF2-40B4-BE49-F238E27FC236}">
                <a16:creationId xmlns:a16="http://schemas.microsoft.com/office/drawing/2014/main" id="{088A575E-E52C-B39E-BF46-43EF765551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260648"/>
            <a:ext cx="914464" cy="1080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744625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7067128" cy="648072"/>
          </a:xfrm>
        </p:spPr>
        <p:txBody>
          <a:bodyPr>
            <a:normAutofit fontScale="90000"/>
          </a:bodyPr>
          <a:lstStyle/>
          <a:p>
            <a:pPr algn="ctr"/>
            <a:r>
              <a:rPr lang="pl-PL" sz="2400" b="1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Finansowanie oświaty w latach 2017 – 2023</a:t>
            </a: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98861756"/>
              </p:ext>
            </p:extLst>
          </p:nvPr>
        </p:nvGraphicFramePr>
        <p:xfrm>
          <a:off x="107504" y="1268760"/>
          <a:ext cx="9036496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3" name="Picture 2" descr="http://s.tvp.pl/images/2/8/9/uid_289b07346d672e3296925bb5b681a2171421235859133_width_800_play_0_pos_0_gs_0.jpg">
            <a:extLst>
              <a:ext uri="{FF2B5EF4-FFF2-40B4-BE49-F238E27FC236}">
                <a16:creationId xmlns:a16="http://schemas.microsoft.com/office/drawing/2014/main" id="{F0212882-2B57-ECAF-8831-77F15C39F5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336" y="188640"/>
            <a:ext cx="914464" cy="1080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65733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476672"/>
            <a:ext cx="1155501" cy="13284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pole tekstowe 1"/>
          <p:cNvSpPr txBox="1"/>
          <p:nvPr/>
        </p:nvSpPr>
        <p:spPr>
          <a:xfrm>
            <a:off x="1547664" y="4725144"/>
            <a:ext cx="640871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l-PL" dirty="0"/>
          </a:p>
          <a:p>
            <a:r>
              <a:rPr lang="pl-PL" dirty="0">
                <a:latin typeface="Abadi" panose="020B0604020104020204" pitchFamily="34" charset="0"/>
              </a:rPr>
              <a:t>Zespół Ekonomiczno-Administracyjny Szkół w Drzewicy</a:t>
            </a:r>
          </a:p>
          <a:p>
            <a:r>
              <a:rPr lang="pl-PL" dirty="0">
                <a:latin typeface="Abadi" panose="020B0604020104020204" pitchFamily="34" charset="0"/>
              </a:rPr>
              <a:t>ul. Stanisława Staszica 22</a:t>
            </a:r>
          </a:p>
          <a:p>
            <a:r>
              <a:rPr lang="pl-PL" dirty="0">
                <a:latin typeface="Abadi" panose="020B0604020104020204" pitchFamily="34" charset="0"/>
              </a:rPr>
              <a:t>26-340 Drzewica</a:t>
            </a:r>
          </a:p>
          <a:p>
            <a:r>
              <a:rPr lang="pl-PL" dirty="0">
                <a:latin typeface="Abadi" panose="020B0604020104020204" pitchFamily="34" charset="0"/>
              </a:rPr>
              <a:t>tel. (48) 375 79 80</a:t>
            </a:r>
          </a:p>
          <a:p>
            <a:r>
              <a:rPr lang="pl-PL" dirty="0">
                <a:latin typeface="Abadi" panose="020B0604020104020204" pitchFamily="34" charset="0"/>
              </a:rPr>
              <a:t>e-mail: zeas@drzewica.pl</a:t>
            </a:r>
          </a:p>
        </p:txBody>
      </p:sp>
      <p:cxnSp>
        <p:nvCxnSpPr>
          <p:cNvPr id="4" name="Łącznik prostoliniowy 3"/>
          <p:cNvCxnSpPr/>
          <p:nvPr/>
        </p:nvCxnSpPr>
        <p:spPr>
          <a:xfrm>
            <a:off x="1619672" y="5013176"/>
            <a:ext cx="63367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pole tekstowe 5"/>
          <p:cNvSpPr txBox="1"/>
          <p:nvPr/>
        </p:nvSpPr>
        <p:spPr>
          <a:xfrm>
            <a:off x="4355976" y="4027130"/>
            <a:ext cx="3960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/>
              <a:t> </a:t>
            </a:r>
          </a:p>
        </p:txBody>
      </p:sp>
      <p:sp>
        <p:nvSpPr>
          <p:cNvPr id="7" name="pole tekstowe 6">
            <a:extLst>
              <a:ext uri="{FF2B5EF4-FFF2-40B4-BE49-F238E27FC236}">
                <a16:creationId xmlns:a16="http://schemas.microsoft.com/office/drawing/2014/main" id="{11FDBB12-5084-6619-1B1B-3EF391E4547C}"/>
              </a:ext>
            </a:extLst>
          </p:cNvPr>
          <p:cNvSpPr txBox="1"/>
          <p:nvPr/>
        </p:nvSpPr>
        <p:spPr>
          <a:xfrm>
            <a:off x="1151620" y="1852951"/>
            <a:ext cx="640871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l-PL" sz="4000" b="1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Dziękuję za uwagę.</a:t>
            </a:r>
            <a:endParaRPr lang="pl-PL" sz="4000" dirty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</p:spTree>
  </p:cSld>
  <p:clrMapOvr>
    <a:masterClrMapping/>
  </p:clrMapOvr>
  <p:transition spd="slow">
    <p:wheel spokes="1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>
            <a:extLst>
              <a:ext uri="{FF2B5EF4-FFF2-40B4-BE49-F238E27FC236}">
                <a16:creationId xmlns:a16="http://schemas.microsoft.com/office/drawing/2014/main" id="{0D907C89-D7A2-EDED-191E-683EA8125882}"/>
              </a:ext>
            </a:extLst>
          </p:cNvPr>
          <p:cNvSpPr txBox="1"/>
          <p:nvPr/>
        </p:nvSpPr>
        <p:spPr>
          <a:xfrm>
            <a:off x="1043608" y="2060848"/>
            <a:ext cx="6768752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l-PL" sz="4000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Stan organizacji placówek oświatowych </a:t>
            </a:r>
            <a:br>
              <a:rPr lang="pl-PL" sz="4000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cs typeface="Arial" panose="020B0604020202020204" pitchFamily="34" charset="0"/>
              </a:rPr>
            </a:br>
            <a:r>
              <a:rPr lang="pl-PL" sz="4000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w roku szkolnym 2023/2024</a:t>
            </a:r>
            <a:endParaRPr lang="pl-PL" sz="4000" dirty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pic>
        <p:nvPicPr>
          <p:cNvPr id="3" name="Picture 2" descr="http://s.tvp.pl/images/2/8/9/uid_289b07346d672e3296925bb5b681a2171421235859133_width_800_play_0_pos_0_gs_0.jpg">
            <a:extLst>
              <a:ext uri="{FF2B5EF4-FFF2-40B4-BE49-F238E27FC236}">
                <a16:creationId xmlns:a16="http://schemas.microsoft.com/office/drawing/2014/main" id="{6DC4EA27-C0E0-7182-12E3-6C42333F3C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5128" y="620688"/>
            <a:ext cx="914464" cy="1080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38240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Wykres 2"/>
          <p:cNvGraphicFramePr/>
          <p:nvPr>
            <p:extLst>
              <p:ext uri="{D42A27DB-BD31-4B8C-83A1-F6EECF244321}">
                <p14:modId xmlns:p14="http://schemas.microsoft.com/office/powerpoint/2010/main" val="356849687"/>
              </p:ext>
            </p:extLst>
          </p:nvPr>
        </p:nvGraphicFramePr>
        <p:xfrm>
          <a:off x="-252536" y="476672"/>
          <a:ext cx="8784976" cy="62578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2" name="Picture 2" descr="http://s.tvp.pl/images/2/8/9/uid_289b07346d672e3296925bb5b681a2171421235859133_width_800_play_0_pos_0_gs_0.jpg">
            <a:extLst>
              <a:ext uri="{FF2B5EF4-FFF2-40B4-BE49-F238E27FC236}">
                <a16:creationId xmlns:a16="http://schemas.microsoft.com/office/drawing/2014/main" id="{47349C49-FE03-1C12-B98D-39D208457B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476672"/>
            <a:ext cx="914464" cy="1080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570584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ytuł 5">
            <a:extLst>
              <a:ext uri="{FF2B5EF4-FFF2-40B4-BE49-F238E27FC236}">
                <a16:creationId xmlns:a16="http://schemas.microsoft.com/office/drawing/2014/main" id="{80957167-68FC-F124-FCA1-B235489420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6991350" cy="1325563"/>
          </a:xfrm>
        </p:spPr>
        <p:txBody>
          <a:bodyPr>
            <a:normAutofit/>
          </a:bodyPr>
          <a:lstStyle/>
          <a:p>
            <a:pPr algn="ctr"/>
            <a:r>
              <a:rPr lang="pl-PL" sz="2400" b="1" dirty="0">
                <a:solidFill>
                  <a:schemeClr val="accent1">
                    <a:lumMod val="50000"/>
                  </a:schemeClr>
                </a:solidFill>
                <a:latin typeface="Abadi" panose="020B0604020104020204" pitchFamily="34" charset="0"/>
              </a:rPr>
              <a:t>Liczebność uczniów szkół prowadzonych                  przez Gminę Drzewica </a:t>
            </a:r>
            <a:br>
              <a:rPr lang="pl-PL" sz="2400" b="1" dirty="0">
                <a:solidFill>
                  <a:schemeClr val="accent1">
                    <a:lumMod val="50000"/>
                  </a:schemeClr>
                </a:solidFill>
                <a:latin typeface="Abadi" panose="020B0604020104020204" pitchFamily="34" charset="0"/>
              </a:rPr>
            </a:br>
            <a:r>
              <a:rPr lang="pl-PL" sz="2400" b="1" dirty="0">
                <a:solidFill>
                  <a:schemeClr val="accent1">
                    <a:lumMod val="50000"/>
                  </a:schemeClr>
                </a:solidFill>
                <a:latin typeface="Abadi" panose="020B0604020104020204" pitchFamily="34" charset="0"/>
              </a:rPr>
              <a:t>w latach 2018 - 2024</a:t>
            </a:r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5771B7B8-5F52-76FC-9DCB-154772B168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1542" y="440668"/>
            <a:ext cx="1058480" cy="1080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0" name="Wykres 9">
            <a:extLst>
              <a:ext uri="{FF2B5EF4-FFF2-40B4-BE49-F238E27FC236}">
                <a16:creationId xmlns:a16="http://schemas.microsoft.com/office/drawing/2014/main" id="{010AC8C6-C6F9-43FC-D2FB-DA553C778DC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31704059"/>
              </p:ext>
            </p:extLst>
          </p:nvPr>
        </p:nvGraphicFramePr>
        <p:xfrm>
          <a:off x="1037034" y="2132855"/>
          <a:ext cx="6991350" cy="37444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4931890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Wykres 1"/>
          <p:cNvGraphicFramePr/>
          <p:nvPr>
            <p:extLst>
              <p:ext uri="{D42A27DB-BD31-4B8C-83A1-F6EECF244321}">
                <p14:modId xmlns:p14="http://schemas.microsoft.com/office/powerpoint/2010/main" val="1048935773"/>
              </p:ext>
            </p:extLst>
          </p:nvPr>
        </p:nvGraphicFramePr>
        <p:xfrm>
          <a:off x="179512" y="692696"/>
          <a:ext cx="8964488" cy="57606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" name="Picture 2" descr="http://s.tvp.pl/images/2/8/9/uid_289b07346d672e3296925bb5b681a2171421235859133_width_800_play_0_pos_0_gs_0.jpg">
            <a:extLst>
              <a:ext uri="{FF2B5EF4-FFF2-40B4-BE49-F238E27FC236}">
                <a16:creationId xmlns:a16="http://schemas.microsoft.com/office/drawing/2014/main" id="{B161D32A-BFEE-D41D-7DFC-DD30E852F7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406875"/>
            <a:ext cx="1152128" cy="11881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021719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E872153-B5AD-D25C-BD80-C1C8F182A8D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ytuł 5">
            <a:extLst>
              <a:ext uri="{FF2B5EF4-FFF2-40B4-BE49-F238E27FC236}">
                <a16:creationId xmlns:a16="http://schemas.microsoft.com/office/drawing/2014/main" id="{A1717D7C-8D14-0094-0D87-0A74CC3B0C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699135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pl-PL" sz="2400" b="1" dirty="0">
                <a:solidFill>
                  <a:schemeClr val="accent1">
                    <a:lumMod val="50000"/>
                  </a:schemeClr>
                </a:solidFill>
                <a:latin typeface="Abadi" panose="020B0604020104020204" pitchFamily="34" charset="0"/>
              </a:rPr>
              <a:t>Liczebność wychowanków oddziałów przedszkolnych                i przedszkola prowadzonych                                    przez Gminę Drzewica </a:t>
            </a:r>
            <a:br>
              <a:rPr lang="pl-PL" sz="2400" b="1" dirty="0">
                <a:solidFill>
                  <a:schemeClr val="accent1">
                    <a:lumMod val="50000"/>
                  </a:schemeClr>
                </a:solidFill>
                <a:latin typeface="Abadi" panose="020B0604020104020204" pitchFamily="34" charset="0"/>
              </a:rPr>
            </a:br>
            <a:r>
              <a:rPr lang="pl-PL" sz="2400" b="1" dirty="0">
                <a:solidFill>
                  <a:schemeClr val="accent1">
                    <a:lumMod val="50000"/>
                  </a:schemeClr>
                </a:solidFill>
                <a:latin typeface="Abadi" panose="020B0604020104020204" pitchFamily="34" charset="0"/>
              </a:rPr>
              <a:t>w latach 2018 - 2024</a:t>
            </a:r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FF5BF871-6071-DA42-2C90-D25BEAC441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4537" y="487847"/>
            <a:ext cx="1058480" cy="1080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0" name="Wykres 9">
            <a:extLst>
              <a:ext uri="{FF2B5EF4-FFF2-40B4-BE49-F238E27FC236}">
                <a16:creationId xmlns:a16="http://schemas.microsoft.com/office/drawing/2014/main" id="{B1FD4B1E-71D5-D40D-3BA4-386227FA1C5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2342920"/>
              </p:ext>
            </p:extLst>
          </p:nvPr>
        </p:nvGraphicFramePr>
        <p:xfrm>
          <a:off x="1037034" y="2132855"/>
          <a:ext cx="6991350" cy="37444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3742103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0485" y="404664"/>
            <a:ext cx="792088" cy="9554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pole tekstowe 5"/>
          <p:cNvSpPr txBox="1"/>
          <p:nvPr/>
        </p:nvSpPr>
        <p:spPr>
          <a:xfrm>
            <a:off x="323528" y="799921"/>
            <a:ext cx="708905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0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pl-PL" sz="2000" b="1" dirty="0">
                <a:solidFill>
                  <a:schemeClr val="accent1">
                    <a:lumMod val="50000"/>
                  </a:schemeClr>
                </a:solidFill>
                <a:latin typeface="Abadi" panose="020B0604020104020204" pitchFamily="34" charset="0"/>
                <a:cs typeface="Times New Roman" pitchFamily="18" charset="0"/>
              </a:rPr>
              <a:t>Ogółem stan organizacji placówek oświatowych                   w roku szkolnym 2023/2024</a:t>
            </a:r>
          </a:p>
          <a:p>
            <a:pPr algn="ctr"/>
            <a:endParaRPr lang="pl-PL" sz="2000" b="1" dirty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pl-PL" sz="2000" dirty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2160376"/>
              </p:ext>
            </p:extLst>
          </p:nvPr>
        </p:nvGraphicFramePr>
        <p:xfrm>
          <a:off x="467545" y="1628800"/>
          <a:ext cx="8352927" cy="503475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966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560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15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5212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932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932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81276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2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L.p.</a:t>
                      </a:r>
                      <a:endParaRPr lang="pl-PL" sz="105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767" marR="27767" marT="27767" marB="27767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2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Wyszczególnienie</a:t>
                      </a:r>
                      <a:endParaRPr lang="pl-PL" sz="105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767" marR="27767" marT="27767" marB="27767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2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Liczba oddziałów</a:t>
                      </a:r>
                      <a:endParaRPr lang="pl-PL" sz="105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767" marR="27767" marT="27767" marB="27767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Liczba uczniów/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wychowanków</a:t>
                      </a:r>
                      <a:endParaRPr lang="pl-PL" sz="105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767" marR="27767" marT="27767" marB="27767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Liczba nauczycieli (etaty)</a:t>
                      </a:r>
                      <a:endParaRPr lang="pl-PL" sz="105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Średnia liczba uczniów/ wychowanków na 1 oddział</a:t>
                      </a:r>
                      <a:endParaRPr lang="pl-PL" sz="105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420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400" dirty="0">
                          <a:effectLst/>
                        </a:rPr>
                        <a:t>1.</a:t>
                      </a:r>
                      <a:endParaRPr lang="pl-P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767" marR="27767" marT="27767" marB="27767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400" b="1" dirty="0">
                          <a:effectLst/>
                        </a:rPr>
                        <a:t>Szkoła Podstawowa  im. Polskich Olimpijczyków w Drzewicy</a:t>
                      </a:r>
                      <a:endParaRPr lang="pl-PL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767" marR="27767" marT="27767" marB="27767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6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18</a:t>
                      </a:r>
                    </a:p>
                  </a:txBody>
                  <a:tcPr marL="27767" marR="27767" marT="27767" marB="2776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6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412</a:t>
                      </a:r>
                    </a:p>
                  </a:txBody>
                  <a:tcPr marL="27767" marR="27767" marT="27767" marB="2776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6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38,18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6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23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600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400" dirty="0">
                          <a:effectLst/>
                          <a:latin typeface="+mn-lt"/>
                          <a:ea typeface="+mn-ea"/>
                          <a:cs typeface="+mn-cs"/>
                        </a:rPr>
                        <a:t>2.</a:t>
                      </a:r>
                      <a:endParaRPr lang="pl-P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767" marR="27767" marT="27767" marB="27767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400" b="1" dirty="0">
                          <a:solidFill>
                            <a:schemeClr val="tx1"/>
                          </a:solidFill>
                          <a:effectLst/>
                        </a:rPr>
                        <a:t>Szkoła Podstawowa w Brzustowcu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pl-PL" sz="1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767" marR="27767" marT="27767" marB="2776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L="27767" marR="27767" marT="27767" marB="2776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solidFill>
                            <a:schemeClr val="tx1"/>
                          </a:solidFill>
                        </a:rPr>
                        <a:t>112</a:t>
                      </a:r>
                    </a:p>
                  </a:txBody>
                  <a:tcPr marL="27767" marR="27767" marT="27767" marB="2776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latin typeface="+mn-lt"/>
                        </a:rPr>
                        <a:t>14,31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11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600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400" dirty="0">
                          <a:effectLst/>
                        </a:rPr>
                        <a:t>3.</a:t>
                      </a:r>
                      <a:endParaRPr lang="pl-P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767" marR="27767" marT="27767" marB="27767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400" b="1" dirty="0">
                          <a:effectLst/>
                        </a:rPr>
                        <a:t>Szkoła Podstawowa w Idzikowicach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pl-PL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767" marR="27767" marT="27767" marB="27767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</a:t>
                      </a:r>
                    </a:p>
                  </a:txBody>
                  <a:tcPr marL="27767" marR="27767" marT="27767" marB="2776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69</a:t>
                      </a:r>
                    </a:p>
                  </a:txBody>
                  <a:tcPr marL="27767" marR="27767" marT="27767" marB="2776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6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12,68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dirty="0">
                          <a:effectLst/>
                          <a:latin typeface="Constantia" panose="02030602050306030303" pitchFamily="18" charset="0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2147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400" dirty="0">
                          <a:effectLst/>
                        </a:rPr>
                        <a:t>4.</a:t>
                      </a:r>
                      <a:endParaRPr lang="pl-P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767" marR="27767" marT="27767" marB="27767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400" b="1" dirty="0">
                          <a:effectLst/>
                        </a:rPr>
                        <a:t>Szkoła Podstawowa im. Stefana Żeromskiego w Domasznie</a:t>
                      </a:r>
                      <a:endParaRPr lang="pl-PL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767" marR="27767" marT="27767" marB="27767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</a:t>
                      </a:r>
                    </a:p>
                  </a:txBody>
                  <a:tcPr marL="27767" marR="27767" marT="27767" marB="2776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75</a:t>
                      </a:r>
                    </a:p>
                  </a:txBody>
                  <a:tcPr marL="27767" marR="27767" marT="27767" marB="2776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6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13,83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6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2147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400" dirty="0">
                          <a:effectLst/>
                        </a:rPr>
                        <a:t>5.</a:t>
                      </a:r>
                      <a:endParaRPr lang="pl-P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767" marR="27767" marT="27767" marB="27767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400" b="1" dirty="0">
                          <a:effectLst/>
                        </a:rPr>
                        <a:t>Szkoła Podstawowa im. Mikołaja Kopernika w Radzicach Dużych</a:t>
                      </a:r>
                      <a:endParaRPr lang="pl-PL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767" marR="27767" marT="27767" marB="27767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10</a:t>
                      </a:r>
                    </a:p>
                  </a:txBody>
                  <a:tcPr marL="27767" marR="27767" marT="27767" marB="2776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167</a:t>
                      </a:r>
                    </a:p>
                  </a:txBody>
                  <a:tcPr marL="27767" marR="27767" marT="27767" marB="2776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6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17,85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6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17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2147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400" dirty="0">
                          <a:effectLst/>
                        </a:rPr>
                        <a:t>6.</a:t>
                      </a:r>
                      <a:endParaRPr lang="pl-P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767" marR="27767" marT="27767" marB="27767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effectLst/>
                        </a:rPr>
                        <a:t>Przedszkole Samorządowe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effectLst/>
                        </a:rPr>
                        <a:t>w Drzewicy</a:t>
                      </a:r>
                      <a:endParaRPr lang="pl-PL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767" marR="27767" marT="27767" marB="2776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7</a:t>
                      </a:r>
                    </a:p>
                  </a:txBody>
                  <a:tcPr marL="27767" marR="27767" marT="27767" marB="2776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146</a:t>
                      </a:r>
                    </a:p>
                  </a:txBody>
                  <a:tcPr marL="27767" marR="27767" marT="27767" marB="2776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6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12,26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6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21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9353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400" dirty="0">
                          <a:effectLst/>
                        </a:rPr>
                        <a:t>7.</a:t>
                      </a:r>
                      <a:endParaRPr lang="pl-P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767" marR="27767" marT="27767" marB="27767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400" b="1" dirty="0">
                          <a:solidFill>
                            <a:schemeClr val="tx1"/>
                          </a:solidFill>
                          <a:effectLst/>
                        </a:rPr>
                        <a:t>Punkt Przedszkolny w Jelni</a:t>
                      </a:r>
                      <a:endParaRPr lang="pl-PL" sz="1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767" marR="27767" marT="27767" marB="2776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1</a:t>
                      </a:r>
                    </a:p>
                  </a:txBody>
                  <a:tcPr marL="27767" marR="27767" marT="27767" marB="2776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12</a:t>
                      </a:r>
                    </a:p>
                  </a:txBody>
                  <a:tcPr marL="27767" marR="27767" marT="27767" marB="2776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--------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12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19007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600" b="1" dirty="0">
                          <a:solidFill>
                            <a:schemeClr val="bg1"/>
                          </a:solidFill>
                          <a:effectLst/>
                        </a:rPr>
                        <a:t>Ogółem</a:t>
                      </a:r>
                      <a:endParaRPr lang="pl-PL" sz="11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767" marR="27767" marT="27767" marB="27767" anchor="ctr"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64</a:t>
                      </a:r>
                    </a:p>
                  </a:txBody>
                  <a:tcPr marL="7620" marR="7620" marT="7620" marB="0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993</a:t>
                      </a:r>
                    </a:p>
                  </a:txBody>
                  <a:tcPr marL="7620" marR="7620" marT="7620" marB="0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109,11</a:t>
                      </a:r>
                    </a:p>
                  </a:txBody>
                  <a:tcPr marL="7620" marR="7620" marT="7620" marB="0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--------</a:t>
                      </a:r>
                    </a:p>
                  </a:txBody>
                  <a:tcPr marL="7620" marR="7620" marT="7620" marB="0" anchor="ctr"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000029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6500813" cy="1514432"/>
          </a:xfrm>
        </p:spPr>
        <p:txBody>
          <a:bodyPr>
            <a:noAutofit/>
          </a:bodyPr>
          <a:lstStyle/>
          <a:p>
            <a:pPr algn="ctr"/>
            <a:br>
              <a:rPr lang="pl-PL" sz="2400" b="1" dirty="0"/>
            </a:br>
            <a:br>
              <a:rPr lang="pl-PL" sz="2400" b="1" dirty="0"/>
            </a:br>
            <a:br>
              <a:rPr lang="pl-PL" sz="2400" b="1" dirty="0"/>
            </a:br>
            <a:br>
              <a:rPr lang="pl-PL" sz="2400" b="1" dirty="0"/>
            </a:br>
            <a:br>
              <a:rPr lang="pl-PL" sz="2400" b="1" dirty="0"/>
            </a:br>
            <a:br>
              <a:rPr lang="pl-PL" sz="2400" b="1" dirty="0"/>
            </a:br>
            <a:r>
              <a:rPr lang="pl-PL" sz="2400" b="1" dirty="0">
                <a:solidFill>
                  <a:schemeClr val="accent1">
                    <a:lumMod val="50000"/>
                  </a:schemeClr>
                </a:solidFill>
                <a:latin typeface="Abadi" panose="020B0604020104020204" pitchFamily="34" charset="0"/>
              </a:rPr>
              <a:t>Liczba etatów nauczycieli i oddziałów                                     w placówkach oświatowych                                      w roku szkolnym 2023/2024</a:t>
            </a:r>
            <a:br>
              <a:rPr lang="pl-PL" sz="2400" b="1" dirty="0"/>
            </a:br>
            <a:br>
              <a:rPr lang="pl-PL" sz="2400" b="1" dirty="0"/>
            </a:br>
            <a:br>
              <a:rPr lang="pl-PL" sz="2400" b="1" dirty="0"/>
            </a:br>
            <a:br>
              <a:rPr lang="pl-PL" sz="2400" b="1" dirty="0"/>
            </a:br>
            <a:br>
              <a:rPr lang="pl-PL" sz="2400" b="1" dirty="0"/>
            </a:br>
            <a:br>
              <a:rPr lang="pl-PL" sz="2400" dirty="0"/>
            </a:br>
            <a:endParaRPr lang="pl-PL" sz="2400" dirty="0"/>
          </a:p>
        </p:txBody>
      </p:sp>
      <p:graphicFrame>
        <p:nvGraphicFramePr>
          <p:cNvPr id="5" name="Symbol zastępczy zawartości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9652855"/>
              </p:ext>
            </p:extLst>
          </p:nvPr>
        </p:nvGraphicFramePr>
        <p:xfrm>
          <a:off x="609600" y="2160588"/>
          <a:ext cx="8138864" cy="3881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86CAB394-530B-3ED1-4D74-6E9F0B4AC1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332656"/>
            <a:ext cx="1008112" cy="12160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93482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Pakiet 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Pakiet 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Pakiet 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11602</TotalTime>
  <Words>1227</Words>
  <Application>Microsoft Office PowerPoint</Application>
  <PresentationFormat>Pokaz na ekranie (4:3)</PresentationFormat>
  <Paragraphs>316</Paragraphs>
  <Slides>26</Slides>
  <Notes>4</Notes>
  <HiddenSlides>0</HiddenSlides>
  <MMClips>0</MMClips>
  <ScaleCrop>false</ScaleCrop>
  <HeadingPairs>
    <vt:vector size="6" baseType="variant">
      <vt:variant>
        <vt:lpstr>Używane czcionki</vt:lpstr>
      </vt:variant>
      <vt:variant>
        <vt:i4>8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26</vt:i4>
      </vt:variant>
    </vt:vector>
  </HeadingPairs>
  <TitlesOfParts>
    <vt:vector size="35" baseType="lpstr">
      <vt:lpstr>Abadi</vt:lpstr>
      <vt:lpstr>Arial</vt:lpstr>
      <vt:lpstr>Arial Black</vt:lpstr>
      <vt:lpstr>Calibri</vt:lpstr>
      <vt:lpstr>Calibri Light</vt:lpstr>
      <vt:lpstr>Constantia</vt:lpstr>
      <vt:lpstr>Times New Roman</vt:lpstr>
      <vt:lpstr>Wingdings</vt:lpstr>
      <vt:lpstr>Motyw pakietu Office</vt:lpstr>
      <vt:lpstr>Informacja  o stanie realizacji zadań oświatowych                     Gminy Drzewica w roku szkolnym 2023/2024 </vt:lpstr>
      <vt:lpstr>   W roku szkolnym 2023/2024                      Gmina Drzewica była organem prowadzącym dla 5 szkół podstawowych,               1 przedszkola oraz punktu przedszkolnego: </vt:lpstr>
      <vt:lpstr>Prezentacja programu PowerPoint</vt:lpstr>
      <vt:lpstr>Prezentacja programu PowerPoint</vt:lpstr>
      <vt:lpstr>Liczebność uczniów szkół prowadzonych                  przez Gminę Drzewica  w latach 2018 - 2024</vt:lpstr>
      <vt:lpstr>Prezentacja programu PowerPoint</vt:lpstr>
      <vt:lpstr>Liczebność wychowanków oddziałów przedszkolnych                i przedszkola prowadzonych                                    przez Gminę Drzewica  w latach 2018 - 2024</vt:lpstr>
      <vt:lpstr>Prezentacja programu PowerPoint</vt:lpstr>
      <vt:lpstr>      Liczba etatów nauczycieli i oddziałów                                     w placówkach oświatowych                                      w roku szkolnym 2023/2024      </vt:lpstr>
      <vt:lpstr> Stopnie awansu zawodowego nauczycieli                                            w roku szkolnym 2023/2024 (w osobach) </vt:lpstr>
      <vt:lpstr>Analiza  egzaminu ósmoklasisty  2024  14 - 16 maja 2024 r.</vt:lpstr>
      <vt:lpstr>Wyniki egzaminu ósmoklasisty w 2024 r.- porównanie wyników dla gminy, powiatu, województwa i kraju.</vt:lpstr>
      <vt:lpstr>Dowóz uczniów do szkół  w roku szkolnym 2023/2024</vt:lpstr>
      <vt:lpstr>   Liczba uczniów objętych dowozem                                                             w roku szkolnym 2023/2024 – 271 biletów      </vt:lpstr>
      <vt:lpstr>Wydatki poniesione na dowóz                                                       uczniów z niepełnosprawnością do SOSW,    w roku szkolnym 2023/2024 </vt:lpstr>
      <vt:lpstr>Pomoc zdrowotna dla nauczycieli</vt:lpstr>
      <vt:lpstr>Dofinansowanie kosztów kształcenia                           młodocianych pracowników</vt:lpstr>
      <vt:lpstr>        Programy sportowe        </vt:lpstr>
      <vt:lpstr>     Inne programy  i projekty    </vt:lpstr>
      <vt:lpstr>Prezentacja programu PowerPoint</vt:lpstr>
      <vt:lpstr>Prezentacja programu PowerPoint</vt:lpstr>
      <vt:lpstr>    Program „Umiem pływać” </vt:lpstr>
      <vt:lpstr>Współpraca z instytucjami działającymi  na rzecz edukacji</vt:lpstr>
      <vt:lpstr>Prezentacja programu PowerPoint</vt:lpstr>
      <vt:lpstr>Finansowanie oświaty w latach 2017 – 2023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INFORMACJA  o stanie realizacji zadań oświatowych Gminy i Miasta Drzewica                             w roku szkolnym 2011/2012</dc:title>
  <dc:creator>Brutus</dc:creator>
  <cp:lastModifiedBy>Agnieszka Kopytowska</cp:lastModifiedBy>
  <cp:revision>1121</cp:revision>
  <cp:lastPrinted>2024-10-08T12:46:50Z</cp:lastPrinted>
  <dcterms:created xsi:type="dcterms:W3CDTF">2012-10-28T12:59:35Z</dcterms:created>
  <dcterms:modified xsi:type="dcterms:W3CDTF">2024-11-18T13:11:09Z</dcterms:modified>
</cp:coreProperties>
</file>